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41"/>
  </p:notesMasterIdLst>
  <p:sldIdLst>
    <p:sldId id="860" r:id="rId3"/>
    <p:sldId id="861" r:id="rId4"/>
    <p:sldId id="853" r:id="rId5"/>
    <p:sldId id="275" r:id="rId6"/>
    <p:sldId id="334" r:id="rId7"/>
    <p:sldId id="281" r:id="rId8"/>
    <p:sldId id="911" r:id="rId9"/>
    <p:sldId id="913" r:id="rId10"/>
    <p:sldId id="914" r:id="rId11"/>
    <p:sldId id="916" r:id="rId12"/>
    <p:sldId id="915" r:id="rId13"/>
    <p:sldId id="917" r:id="rId14"/>
    <p:sldId id="918" r:id="rId15"/>
    <p:sldId id="919" r:id="rId16"/>
    <p:sldId id="920" r:id="rId17"/>
    <p:sldId id="922" r:id="rId18"/>
    <p:sldId id="923" r:id="rId19"/>
    <p:sldId id="931" r:id="rId20"/>
    <p:sldId id="932" r:id="rId21"/>
    <p:sldId id="924" r:id="rId22"/>
    <p:sldId id="933" r:id="rId23"/>
    <p:sldId id="934" r:id="rId24"/>
    <p:sldId id="935" r:id="rId25"/>
    <p:sldId id="936" r:id="rId26"/>
    <p:sldId id="937" r:id="rId27"/>
    <p:sldId id="951" r:id="rId28"/>
    <p:sldId id="939" r:id="rId29"/>
    <p:sldId id="940" r:id="rId30"/>
    <p:sldId id="941" r:id="rId31"/>
    <p:sldId id="942" r:id="rId32"/>
    <p:sldId id="943" r:id="rId33"/>
    <p:sldId id="944" r:id="rId34"/>
    <p:sldId id="945" r:id="rId35"/>
    <p:sldId id="946" r:id="rId36"/>
    <p:sldId id="947" r:id="rId37"/>
    <p:sldId id="948" r:id="rId38"/>
    <p:sldId id="949" r:id="rId39"/>
    <p:sldId id="95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an Ke" initials="YK" lastIdx="1" clrIdx="0">
    <p:extLst>
      <p:ext uri="{19B8F6BF-5375-455C-9EA6-DF929625EA0E}">
        <p15:presenceInfo xmlns:p15="http://schemas.microsoft.com/office/powerpoint/2012/main" userId="04e5b9080bf34a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E05A51-4805-4822-98E7-A38A3AF3EA90}" v="23" dt="2019-01-29T20:51:53.0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04" autoAdjust="0"/>
    <p:restoredTop sz="95331" autoAdjust="0"/>
  </p:normalViewPr>
  <p:slideViewPr>
    <p:cSldViewPr snapToGrid="0">
      <p:cViewPr varScale="1">
        <p:scale>
          <a:sx n="60" d="100"/>
          <a:sy n="60" d="100"/>
        </p:scale>
        <p:origin x="102" y="1146"/>
      </p:cViewPr>
      <p:guideLst/>
    </p:cSldViewPr>
  </p:slideViewPr>
  <p:outlineViewPr>
    <p:cViewPr>
      <p:scale>
        <a:sx n="33" d="100"/>
        <a:sy n="33" d="100"/>
      </p:scale>
      <p:origin x="0" y="-232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4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an Ke" userId="04e5b9080bf34a98" providerId="LiveId" clId="{9DE05A51-4805-4822-98E7-A38A3AF3EA90}"/>
    <pc:docChg chg="custSel modSld">
      <pc:chgData name="Yuan Ke" userId="04e5b9080bf34a98" providerId="LiveId" clId="{9DE05A51-4805-4822-98E7-A38A3AF3EA90}" dt="2019-01-29T20:51:53.052" v="38" actId="20577"/>
      <pc:docMkLst>
        <pc:docMk/>
      </pc:docMkLst>
      <pc:sldChg chg="modSp">
        <pc:chgData name="Yuan Ke" userId="04e5b9080bf34a98" providerId="LiveId" clId="{9DE05A51-4805-4822-98E7-A38A3AF3EA90}" dt="2019-01-29T20:51:53.052" v="38" actId="20577"/>
        <pc:sldMkLst>
          <pc:docMk/>
          <pc:sldMk cId="239193779" sldId="486"/>
        </pc:sldMkLst>
        <pc:spChg chg="mod">
          <ac:chgData name="Yuan Ke" userId="04e5b9080bf34a98" providerId="LiveId" clId="{9DE05A51-4805-4822-98E7-A38A3AF3EA90}" dt="2019-01-29T20:51:53.052" v="38" actId="20577"/>
          <ac:spMkLst>
            <pc:docMk/>
            <pc:sldMk cId="239193779" sldId="486"/>
            <ac:spMk id="6" creationId="{E4256BBE-4647-45B4-979F-7E0C41AD37D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7C28F4-6686-44AD-BAC1-CD522876EA4B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6E149E-FAFD-4B0C-9A76-03ED1A7718A0}">
      <dgm:prSet phldrT="[Text]"/>
      <dgm:spPr/>
      <dgm:t>
        <a:bodyPr/>
        <a:lstStyle/>
        <a:p>
          <a:r>
            <a:rPr lang="en-US" dirty="0"/>
            <a:t>(1)</a:t>
          </a:r>
        </a:p>
      </dgm:t>
    </dgm:pt>
    <dgm:pt modelId="{23C506BB-8770-49A6-8342-474F29CA6ECE}" type="parTrans" cxnId="{3FF205DA-5EAC-4A02-B947-0193DCB22E50}">
      <dgm:prSet/>
      <dgm:spPr/>
      <dgm:t>
        <a:bodyPr/>
        <a:lstStyle/>
        <a:p>
          <a:endParaRPr lang="en-US"/>
        </a:p>
      </dgm:t>
    </dgm:pt>
    <dgm:pt modelId="{67E90CC0-D74F-469F-A559-272ACC6631F6}" type="sibTrans" cxnId="{3FF205DA-5EAC-4A02-B947-0193DCB22E50}">
      <dgm:prSet/>
      <dgm:spPr/>
      <dgm:t>
        <a:bodyPr/>
        <a:lstStyle/>
        <a:p>
          <a:endParaRPr lang="en-US"/>
        </a:p>
      </dgm:t>
    </dgm:pt>
    <dgm:pt modelId="{AC26A392-6A39-443C-86EC-F296CD7DF47E}">
      <dgm:prSet phldrT="[Text]"/>
      <dgm:spPr/>
      <dgm:t>
        <a:bodyPr/>
        <a:lstStyle/>
        <a:p>
          <a:r>
            <a:rPr lang="en-US" dirty="0"/>
            <a:t>(2)</a:t>
          </a:r>
        </a:p>
      </dgm:t>
    </dgm:pt>
    <dgm:pt modelId="{EA6F4266-D029-44D8-BCE5-859F164B4B15}" type="parTrans" cxnId="{9B2AE739-7E1B-4462-ACE9-D53E926EDB10}">
      <dgm:prSet/>
      <dgm:spPr/>
      <dgm:t>
        <a:bodyPr/>
        <a:lstStyle/>
        <a:p>
          <a:endParaRPr lang="en-US"/>
        </a:p>
      </dgm:t>
    </dgm:pt>
    <dgm:pt modelId="{0C24F63D-AA55-4D3D-9BD1-5F14823AAF2C}" type="sibTrans" cxnId="{9B2AE739-7E1B-4462-ACE9-D53E926EDB10}">
      <dgm:prSet/>
      <dgm:spPr/>
      <dgm:t>
        <a:bodyPr/>
        <a:lstStyle/>
        <a:p>
          <a:endParaRPr lang="en-US"/>
        </a:p>
      </dgm:t>
    </dgm:pt>
    <dgm:pt modelId="{C3853A97-DDAD-4156-9394-9E25EE553F31}">
      <dgm:prSet phldrT="[Text]"/>
      <dgm:spPr/>
      <dgm:t>
        <a:bodyPr/>
        <a:lstStyle/>
        <a:p>
          <a:r>
            <a:rPr lang="en-US" dirty="0"/>
            <a:t>(3)</a:t>
          </a:r>
        </a:p>
      </dgm:t>
    </dgm:pt>
    <dgm:pt modelId="{378BFC90-4011-4ED0-B6A5-ACC5BB09C4C2}" type="parTrans" cxnId="{1007AAC0-484B-4304-A45A-09FB3BB5AFD3}">
      <dgm:prSet/>
      <dgm:spPr/>
      <dgm:t>
        <a:bodyPr/>
        <a:lstStyle/>
        <a:p>
          <a:endParaRPr lang="en-US"/>
        </a:p>
      </dgm:t>
    </dgm:pt>
    <dgm:pt modelId="{245B8D56-325F-4ED1-A6D9-86C01EAB5169}" type="sibTrans" cxnId="{1007AAC0-484B-4304-A45A-09FB3BB5AFD3}">
      <dgm:prSet/>
      <dgm:spPr/>
      <dgm:t>
        <a:bodyPr/>
        <a:lstStyle/>
        <a:p>
          <a:endParaRPr lang="en-US"/>
        </a:p>
      </dgm:t>
    </dgm:pt>
    <dgm:pt modelId="{8C7984A6-B7A3-4DDD-8F5F-A409CC708F08}">
      <dgm:prSet phldrT="[Text]"/>
      <dgm:spPr/>
      <dgm:t>
        <a:bodyPr/>
        <a:lstStyle/>
        <a:p>
          <a:r>
            <a:rPr lang="en-US" b="1" dirty="0"/>
            <a:t>Load</a:t>
          </a:r>
          <a:r>
            <a:rPr lang="en-US" dirty="0"/>
            <a:t> and </a:t>
          </a:r>
          <a:r>
            <a:rPr lang="en-US" b="1" dirty="0"/>
            <a:t>prepare</a:t>
          </a:r>
          <a:r>
            <a:rPr lang="en-US" dirty="0"/>
            <a:t> your data</a:t>
          </a:r>
        </a:p>
      </dgm:t>
    </dgm:pt>
    <dgm:pt modelId="{83D8955E-1617-41FB-A494-99504087485B}" type="parTrans" cxnId="{A89A997A-483E-4D12-A5FD-51556C3D8DF3}">
      <dgm:prSet/>
      <dgm:spPr/>
      <dgm:t>
        <a:bodyPr/>
        <a:lstStyle/>
        <a:p>
          <a:endParaRPr lang="en-US"/>
        </a:p>
      </dgm:t>
    </dgm:pt>
    <dgm:pt modelId="{F84016BF-E74E-46EA-AF40-0F0A8A5DAD68}" type="sibTrans" cxnId="{A89A997A-483E-4D12-A5FD-51556C3D8DF3}">
      <dgm:prSet/>
      <dgm:spPr/>
      <dgm:t>
        <a:bodyPr/>
        <a:lstStyle/>
        <a:p>
          <a:endParaRPr lang="en-US"/>
        </a:p>
      </dgm:t>
    </dgm:pt>
    <dgm:pt modelId="{227FC243-1D0D-45A3-9F8F-C3746CB2B610}">
      <dgm:prSet phldrT="[Text]"/>
      <dgm:spPr/>
      <dgm:t>
        <a:bodyPr/>
        <a:lstStyle/>
        <a:p>
          <a:r>
            <a:rPr lang="en-US" dirty="0"/>
            <a:t>In “real life,” this always takes the most time!</a:t>
          </a:r>
        </a:p>
      </dgm:t>
    </dgm:pt>
    <dgm:pt modelId="{A49832C0-DFD6-459F-8F4F-4AEFD87BCC0E}" type="parTrans" cxnId="{C9DB99FA-B734-4AAF-94EC-E3575EE9BC20}">
      <dgm:prSet/>
      <dgm:spPr/>
      <dgm:t>
        <a:bodyPr/>
        <a:lstStyle/>
        <a:p>
          <a:endParaRPr lang="en-US"/>
        </a:p>
      </dgm:t>
    </dgm:pt>
    <dgm:pt modelId="{E1A1D32F-1A45-4342-9DB2-94313E742160}" type="sibTrans" cxnId="{C9DB99FA-B734-4AAF-94EC-E3575EE9BC20}">
      <dgm:prSet/>
      <dgm:spPr/>
      <dgm:t>
        <a:bodyPr/>
        <a:lstStyle/>
        <a:p>
          <a:endParaRPr lang="en-US"/>
        </a:p>
      </dgm:t>
    </dgm:pt>
    <dgm:pt modelId="{6A2EB716-CA14-48DE-B189-6318B15A2EA1}">
      <dgm:prSet phldrT="[Text]"/>
      <dgm:spPr/>
      <dgm:t>
        <a:bodyPr/>
        <a:lstStyle/>
        <a:p>
          <a:r>
            <a:rPr lang="en-US" dirty="0"/>
            <a:t>Create a </a:t>
          </a:r>
          <a:r>
            <a:rPr lang="en-US" b="1" dirty="0"/>
            <a:t>model object</a:t>
          </a:r>
          <a:r>
            <a:rPr lang="en-US" b="0" dirty="0"/>
            <a:t> using </a:t>
          </a:r>
          <a:r>
            <a:rPr lang="en-US" b="0" dirty="0">
              <a:latin typeface="Courier New" panose="02070309020205020404" pitchFamily="49" charset="0"/>
              <a:cs typeface="Courier New" panose="02070309020205020404" pitchFamily="49" charset="0"/>
            </a:rPr>
            <a:t>Sequential()</a:t>
          </a:r>
          <a:r>
            <a:rPr lang="en-US" b="0" dirty="0"/>
            <a:t>.</a:t>
          </a:r>
          <a:endParaRPr lang="en-US" dirty="0"/>
        </a:p>
      </dgm:t>
    </dgm:pt>
    <dgm:pt modelId="{B380BAB3-F2B7-4DB8-8FCD-979108C7835E}" type="parTrans" cxnId="{A455BD0A-4EB1-4F14-B4E6-11F15F9BD23A}">
      <dgm:prSet/>
      <dgm:spPr/>
      <dgm:t>
        <a:bodyPr/>
        <a:lstStyle/>
        <a:p>
          <a:endParaRPr lang="en-US"/>
        </a:p>
      </dgm:t>
    </dgm:pt>
    <dgm:pt modelId="{7ADF6058-2941-4E49-833F-78C89CF7090C}" type="sibTrans" cxnId="{A455BD0A-4EB1-4F14-B4E6-11F15F9BD23A}">
      <dgm:prSet/>
      <dgm:spPr/>
      <dgm:t>
        <a:bodyPr/>
        <a:lstStyle/>
        <a:p>
          <a:endParaRPr lang="en-US"/>
        </a:p>
      </dgm:t>
    </dgm:pt>
    <dgm:pt modelId="{A27ED8B8-03B4-451E-AAC3-77FFC0152CC6}">
      <dgm:prSet phldrT="[Text]"/>
      <dgm:spPr/>
      <dgm:t>
        <a:bodyPr/>
        <a:lstStyle/>
        <a:p>
          <a:r>
            <a:rPr lang="en-US" dirty="0"/>
            <a:t>Add the </a:t>
          </a:r>
          <a:r>
            <a:rPr lang="en-US" b="1" dirty="0"/>
            <a:t>layers</a:t>
          </a:r>
          <a:r>
            <a:rPr lang="en-US" b="0" dirty="0"/>
            <a:t> you desire. Specify layer properties as you go. We will use </a:t>
          </a:r>
          <a:r>
            <a:rPr lang="en-US" b="0" dirty="0">
              <a:latin typeface="Courier New" panose="02070309020205020404" pitchFamily="49" charset="0"/>
              <a:cs typeface="Courier New" panose="02070309020205020404" pitchFamily="49" charset="0"/>
            </a:rPr>
            <a:t>Dense()</a:t>
          </a:r>
          <a:r>
            <a:rPr lang="en-US" b="0" dirty="0"/>
            <a:t> layers.</a:t>
          </a:r>
          <a:endParaRPr lang="en-US" dirty="0"/>
        </a:p>
      </dgm:t>
    </dgm:pt>
    <dgm:pt modelId="{A60D1381-0F99-4862-9AC5-6E9EF1CF2E51}" type="parTrans" cxnId="{E67EFB9B-AC02-4800-9CA1-348EA871DC3E}">
      <dgm:prSet/>
      <dgm:spPr/>
      <dgm:t>
        <a:bodyPr/>
        <a:lstStyle/>
        <a:p>
          <a:endParaRPr lang="en-US"/>
        </a:p>
      </dgm:t>
    </dgm:pt>
    <dgm:pt modelId="{2F8112FE-732C-4DD5-B1CB-7211CA59B2D7}" type="sibTrans" cxnId="{E67EFB9B-AC02-4800-9CA1-348EA871DC3E}">
      <dgm:prSet/>
      <dgm:spPr/>
      <dgm:t>
        <a:bodyPr/>
        <a:lstStyle/>
        <a:p>
          <a:endParaRPr lang="en-US"/>
        </a:p>
      </dgm:t>
    </dgm:pt>
    <dgm:pt modelId="{FB15A4F5-B7C0-433B-B2A7-5A4B93324AC6}">
      <dgm:prSet phldrT="[Text]"/>
      <dgm:spPr/>
      <dgm:t>
        <a:bodyPr/>
        <a:lstStyle/>
        <a:p>
          <a:r>
            <a:rPr lang="en-US" dirty="0"/>
            <a:t>(4)</a:t>
          </a:r>
        </a:p>
      </dgm:t>
    </dgm:pt>
    <dgm:pt modelId="{2F18C925-7F97-4F7E-B271-D70FEA3FECAD}" type="parTrans" cxnId="{82CA3373-87A7-4609-ACDC-200307067A24}">
      <dgm:prSet/>
      <dgm:spPr/>
      <dgm:t>
        <a:bodyPr/>
        <a:lstStyle/>
        <a:p>
          <a:endParaRPr lang="en-US"/>
        </a:p>
      </dgm:t>
    </dgm:pt>
    <dgm:pt modelId="{C5940FBE-16BE-4163-BF5E-0EE1CA0D160D}" type="sibTrans" cxnId="{82CA3373-87A7-4609-ACDC-200307067A24}">
      <dgm:prSet/>
      <dgm:spPr/>
      <dgm:t>
        <a:bodyPr/>
        <a:lstStyle/>
        <a:p>
          <a:endParaRPr lang="en-US"/>
        </a:p>
      </dgm:t>
    </dgm:pt>
    <dgm:pt modelId="{672D4BB5-BA1D-4DC3-8C72-A60784DF1BB1}">
      <dgm:prSet phldrT="[Text]"/>
      <dgm:spPr/>
      <dgm:t>
        <a:bodyPr/>
        <a:lstStyle/>
        <a:p>
          <a:r>
            <a:rPr lang="en-US" dirty="0"/>
            <a:t>(5)</a:t>
          </a:r>
        </a:p>
      </dgm:t>
    </dgm:pt>
    <dgm:pt modelId="{00FE2173-5172-476A-9B95-7F83D435BB75}" type="parTrans" cxnId="{915EEA45-16D4-4F93-A74A-A90B43307049}">
      <dgm:prSet/>
      <dgm:spPr/>
      <dgm:t>
        <a:bodyPr/>
        <a:lstStyle/>
        <a:p>
          <a:endParaRPr lang="en-US"/>
        </a:p>
      </dgm:t>
    </dgm:pt>
    <dgm:pt modelId="{6891A08C-CE4A-4262-8C6B-4FF3F2A0CD6E}" type="sibTrans" cxnId="{915EEA45-16D4-4F93-A74A-A90B43307049}">
      <dgm:prSet/>
      <dgm:spPr/>
      <dgm:t>
        <a:bodyPr/>
        <a:lstStyle/>
        <a:p>
          <a:endParaRPr lang="en-US"/>
        </a:p>
      </dgm:t>
    </dgm:pt>
    <dgm:pt modelId="{DD0849B1-2DB5-4839-83A6-C7F791EE28E5}">
      <dgm:prSet phldrT="[Text]"/>
      <dgm:spPr/>
      <dgm:t>
        <a:bodyPr/>
        <a:lstStyle/>
        <a:p>
          <a:r>
            <a:rPr lang="en-US" dirty="0"/>
            <a:t>(6)</a:t>
          </a:r>
        </a:p>
      </dgm:t>
    </dgm:pt>
    <dgm:pt modelId="{C507D03E-2955-492F-9FA4-2E4BEC2B8BF4}" type="parTrans" cxnId="{A9388E6F-148C-42D0-9375-E9122549066E}">
      <dgm:prSet/>
      <dgm:spPr/>
      <dgm:t>
        <a:bodyPr/>
        <a:lstStyle/>
        <a:p>
          <a:endParaRPr lang="en-US"/>
        </a:p>
      </dgm:t>
    </dgm:pt>
    <dgm:pt modelId="{A5F9FE2E-412B-4BF3-B999-A82AC7E616E5}" type="sibTrans" cxnId="{A9388E6F-148C-42D0-9375-E9122549066E}">
      <dgm:prSet/>
      <dgm:spPr/>
      <dgm:t>
        <a:bodyPr/>
        <a:lstStyle/>
        <a:p>
          <a:endParaRPr lang="en-US"/>
        </a:p>
      </dgm:t>
    </dgm:pt>
    <dgm:pt modelId="{5CC8F549-D566-4907-B7C1-A8B773DE3E05}">
      <dgm:prSet phldrT="[Text]"/>
      <dgm:spPr/>
      <dgm:t>
        <a:bodyPr/>
        <a:lstStyle/>
        <a:p>
          <a:r>
            <a:rPr lang="en-US" dirty="0"/>
            <a:t>(7)</a:t>
          </a:r>
        </a:p>
      </dgm:t>
    </dgm:pt>
    <dgm:pt modelId="{D415D3A1-EA76-4724-9650-6DB0ED9B8401}" type="parTrans" cxnId="{67566B54-B3C0-410E-8D19-DCC77B34FCAD}">
      <dgm:prSet/>
      <dgm:spPr/>
      <dgm:t>
        <a:bodyPr/>
        <a:lstStyle/>
        <a:p>
          <a:endParaRPr lang="en-US"/>
        </a:p>
      </dgm:t>
    </dgm:pt>
    <dgm:pt modelId="{FA040097-CEF9-41A8-8701-635BE7A742D6}" type="sibTrans" cxnId="{67566B54-B3C0-410E-8D19-DCC77B34FCAD}">
      <dgm:prSet/>
      <dgm:spPr/>
      <dgm:t>
        <a:bodyPr/>
        <a:lstStyle/>
        <a:p>
          <a:endParaRPr lang="en-US"/>
        </a:p>
      </dgm:t>
    </dgm:pt>
    <dgm:pt modelId="{FFEAE888-F080-4AFF-A6DD-883FAC409B7E}">
      <dgm:prSet phldrT="[Text]"/>
      <dgm:spPr/>
      <dgm:t>
        <a:bodyPr/>
        <a:lstStyle/>
        <a:p>
          <a:r>
            <a:rPr lang="en-US" dirty="0"/>
            <a:t>Add an </a:t>
          </a:r>
          <a:r>
            <a:rPr lang="en-US" b="1" dirty="0"/>
            <a:t>output</a:t>
          </a:r>
          <a:r>
            <a:rPr lang="en-US" dirty="0"/>
            <a:t> layer.</a:t>
          </a:r>
        </a:p>
      </dgm:t>
    </dgm:pt>
    <dgm:pt modelId="{52BA6526-3B1B-4E55-8EFA-2543129ABEE1}" type="parTrans" cxnId="{29E3B179-A374-4223-B31E-FF2643ED7C3C}">
      <dgm:prSet/>
      <dgm:spPr/>
      <dgm:t>
        <a:bodyPr/>
        <a:lstStyle/>
        <a:p>
          <a:endParaRPr lang="en-US"/>
        </a:p>
      </dgm:t>
    </dgm:pt>
    <dgm:pt modelId="{20C651C7-04CE-43CA-9F67-62232FE582B6}" type="sibTrans" cxnId="{29E3B179-A374-4223-B31E-FF2643ED7C3C}">
      <dgm:prSet/>
      <dgm:spPr/>
      <dgm:t>
        <a:bodyPr/>
        <a:lstStyle/>
        <a:p>
          <a:endParaRPr lang="en-US"/>
        </a:p>
      </dgm:t>
    </dgm:pt>
    <dgm:pt modelId="{44EE09A1-E8EC-457E-8ABB-1EEAC319DD35}">
      <dgm:prSet phldrT="[Text]"/>
      <dgm:spPr/>
      <dgm:t>
        <a:bodyPr/>
        <a:lstStyle/>
        <a:p>
          <a:r>
            <a:rPr lang="en-US" dirty="0"/>
            <a:t>Remember that the dimension should match that of the response, and the activation function should match.</a:t>
          </a:r>
        </a:p>
      </dgm:t>
    </dgm:pt>
    <dgm:pt modelId="{E53C5B25-3F47-446E-A0C2-F40E9E8BC2EF}" type="parTrans" cxnId="{160F45EB-2F79-40AF-9BAA-E3D6072FC46E}">
      <dgm:prSet/>
      <dgm:spPr/>
      <dgm:t>
        <a:bodyPr/>
        <a:lstStyle/>
        <a:p>
          <a:endParaRPr lang="en-US"/>
        </a:p>
      </dgm:t>
    </dgm:pt>
    <dgm:pt modelId="{3BB215FB-05CA-415A-B9DE-789A2BD2B245}" type="sibTrans" cxnId="{160F45EB-2F79-40AF-9BAA-E3D6072FC46E}">
      <dgm:prSet/>
      <dgm:spPr/>
      <dgm:t>
        <a:bodyPr/>
        <a:lstStyle/>
        <a:p>
          <a:endParaRPr lang="en-US"/>
        </a:p>
      </dgm:t>
    </dgm:pt>
    <dgm:pt modelId="{CA86D68F-08FC-4DFD-AB8C-9BC9A5F5BBA3}">
      <dgm:prSet phldrT="[Text]"/>
      <dgm:spPr/>
      <dgm:t>
        <a:bodyPr/>
        <a:lstStyle/>
        <a:p>
          <a:r>
            <a:rPr lang="en-US" dirty="0"/>
            <a:t>Again, use </a:t>
          </a:r>
          <a:r>
            <a:rPr lang="en-US" dirty="0">
              <a:latin typeface="Courier New" panose="02070309020205020404" pitchFamily="49" charset="0"/>
              <a:cs typeface="Courier New" panose="02070309020205020404" pitchFamily="49" charset="0"/>
            </a:rPr>
            <a:t>Dense()</a:t>
          </a:r>
          <a:r>
            <a:rPr lang="en-US" dirty="0"/>
            <a:t>.</a:t>
          </a:r>
        </a:p>
      </dgm:t>
    </dgm:pt>
    <dgm:pt modelId="{F5A93D55-7D99-49D1-B660-9C164F5D51D9}" type="parTrans" cxnId="{3C8A3BC9-DAAA-47A2-89EA-BA457469801F}">
      <dgm:prSet/>
      <dgm:spPr/>
      <dgm:t>
        <a:bodyPr/>
        <a:lstStyle/>
        <a:p>
          <a:endParaRPr lang="en-US"/>
        </a:p>
      </dgm:t>
    </dgm:pt>
    <dgm:pt modelId="{A3A2290D-91AF-4A7E-8F29-E3108CBA0223}" type="sibTrans" cxnId="{3C8A3BC9-DAAA-47A2-89EA-BA457469801F}">
      <dgm:prSet/>
      <dgm:spPr/>
      <dgm:t>
        <a:bodyPr/>
        <a:lstStyle/>
        <a:p>
          <a:endParaRPr lang="en-US"/>
        </a:p>
      </dgm:t>
    </dgm:pt>
    <dgm:pt modelId="{FA73191B-894E-4CBC-8CDD-18DFBE1F0179}">
      <dgm:prSet phldrT="[Text]"/>
      <dgm:spPr/>
      <dgm:t>
        <a:bodyPr/>
        <a:lstStyle/>
        <a:p>
          <a:r>
            <a:rPr lang="en-US" b="1" dirty="0"/>
            <a:t>Compile</a:t>
          </a:r>
          <a:r>
            <a:rPr lang="en-US" b="0" dirty="0"/>
            <a:t> your model.</a:t>
          </a:r>
          <a:endParaRPr lang="en-US" b="1" dirty="0"/>
        </a:p>
      </dgm:t>
    </dgm:pt>
    <dgm:pt modelId="{314BE9BB-D5BD-4528-B0F0-8104C912309E}" type="parTrans" cxnId="{160AA5E8-1D91-428C-85AC-07FCE6493C86}">
      <dgm:prSet/>
      <dgm:spPr/>
      <dgm:t>
        <a:bodyPr/>
        <a:lstStyle/>
        <a:p>
          <a:endParaRPr lang="en-US"/>
        </a:p>
      </dgm:t>
    </dgm:pt>
    <dgm:pt modelId="{DC17725E-213B-4638-B0FA-BDF9A330417E}" type="sibTrans" cxnId="{160AA5E8-1D91-428C-85AC-07FCE6493C86}">
      <dgm:prSet/>
      <dgm:spPr/>
      <dgm:t>
        <a:bodyPr/>
        <a:lstStyle/>
        <a:p>
          <a:endParaRPr lang="en-US"/>
        </a:p>
      </dgm:t>
    </dgm:pt>
    <dgm:pt modelId="{F44C1E05-2F2C-4284-9D23-1C2569B732BF}">
      <dgm:prSet phldrT="[Text]"/>
      <dgm:spPr/>
      <dgm:t>
        <a:bodyPr/>
        <a:lstStyle/>
        <a:p>
          <a:r>
            <a:rPr lang="en-US" b="0" dirty="0"/>
            <a:t>Specify</a:t>
          </a:r>
          <a:r>
            <a:rPr lang="en-US" b="1" dirty="0"/>
            <a:t> </a:t>
          </a:r>
          <a:r>
            <a:rPr lang="en-US" b="0" dirty="0"/>
            <a:t>the</a:t>
          </a:r>
          <a:r>
            <a:rPr lang="en-US" b="1" dirty="0"/>
            <a:t> loss function </a:t>
          </a:r>
          <a:r>
            <a:rPr lang="en-US" b="0" dirty="0"/>
            <a:t>and</a:t>
          </a:r>
          <a:r>
            <a:rPr lang="en-US" b="1" dirty="0"/>
            <a:t> optimizer.</a:t>
          </a:r>
        </a:p>
      </dgm:t>
    </dgm:pt>
    <dgm:pt modelId="{45433A40-7661-471D-AA20-72AE9D8C3EDC}" type="parTrans" cxnId="{565C4BAE-BF47-47B8-8EF2-496E6733C6C9}">
      <dgm:prSet/>
      <dgm:spPr/>
      <dgm:t>
        <a:bodyPr/>
        <a:lstStyle/>
        <a:p>
          <a:endParaRPr lang="en-US"/>
        </a:p>
      </dgm:t>
    </dgm:pt>
    <dgm:pt modelId="{2E64A29F-93BC-4B5D-B6D2-442F3021CB3C}" type="sibTrans" cxnId="{565C4BAE-BF47-47B8-8EF2-496E6733C6C9}">
      <dgm:prSet/>
      <dgm:spPr/>
      <dgm:t>
        <a:bodyPr/>
        <a:lstStyle/>
        <a:p>
          <a:endParaRPr lang="en-US"/>
        </a:p>
      </dgm:t>
    </dgm:pt>
    <dgm:pt modelId="{25C32F60-199C-4C24-B102-3872186E6E97}">
      <dgm:prSet phldrT="[Text]"/>
      <dgm:spPr/>
      <dgm:t>
        <a:bodyPr/>
        <a:lstStyle/>
        <a:p>
          <a:r>
            <a:rPr lang="en-US" b="1" dirty="0"/>
            <a:t>Fit</a:t>
          </a:r>
          <a:r>
            <a:rPr lang="en-US" b="0" dirty="0"/>
            <a:t> your model to data.</a:t>
          </a:r>
          <a:endParaRPr lang="en-US" b="1" dirty="0"/>
        </a:p>
      </dgm:t>
    </dgm:pt>
    <dgm:pt modelId="{1B2AAF3E-4F03-4119-B7EA-F4B5F6FE992C}" type="parTrans" cxnId="{3687C76D-BDE3-4C5F-8E5F-78F876F97EC6}">
      <dgm:prSet/>
      <dgm:spPr/>
      <dgm:t>
        <a:bodyPr/>
        <a:lstStyle/>
        <a:p>
          <a:endParaRPr lang="en-US"/>
        </a:p>
      </dgm:t>
    </dgm:pt>
    <dgm:pt modelId="{DBB7E999-6897-4BD0-9FCD-DCD383C0B167}" type="sibTrans" cxnId="{3687C76D-BDE3-4C5F-8E5F-78F876F97EC6}">
      <dgm:prSet/>
      <dgm:spPr/>
      <dgm:t>
        <a:bodyPr/>
        <a:lstStyle/>
        <a:p>
          <a:endParaRPr lang="en-US"/>
        </a:p>
      </dgm:t>
    </dgm:pt>
    <dgm:pt modelId="{02813E82-DA78-42ED-89A2-5D4AD1EF8F9A}">
      <dgm:prSet phldrT="[Text]"/>
      <dgm:spPr/>
      <dgm:t>
        <a:bodyPr/>
        <a:lstStyle/>
        <a:p>
          <a:r>
            <a:rPr lang="en-US" b="0" dirty="0"/>
            <a:t>Various options are available.</a:t>
          </a:r>
        </a:p>
      </dgm:t>
    </dgm:pt>
    <dgm:pt modelId="{7ACF6C86-38A7-4F21-AEF3-DDA41EC92B2B}" type="parTrans" cxnId="{5D3B261B-ADAC-43B0-9A38-F917D1E60D41}">
      <dgm:prSet/>
      <dgm:spPr/>
      <dgm:t>
        <a:bodyPr/>
        <a:lstStyle/>
        <a:p>
          <a:endParaRPr lang="en-US"/>
        </a:p>
      </dgm:t>
    </dgm:pt>
    <dgm:pt modelId="{86F34DB6-E3B6-4192-89D7-9E5458C41815}" type="sibTrans" cxnId="{5D3B261B-ADAC-43B0-9A38-F917D1E60D41}">
      <dgm:prSet/>
      <dgm:spPr/>
      <dgm:t>
        <a:bodyPr/>
        <a:lstStyle/>
        <a:p>
          <a:endParaRPr lang="en-US"/>
        </a:p>
      </dgm:t>
    </dgm:pt>
    <dgm:pt modelId="{2DF116A0-5CB7-4C6B-AE8F-063653630BB8}">
      <dgm:prSet phldrT="[Text]"/>
      <dgm:spPr/>
      <dgm:t>
        <a:bodyPr/>
        <a:lstStyle/>
        <a:p>
          <a:r>
            <a:rPr lang="en-US" dirty="0"/>
            <a:t>Examine the training curve and </a:t>
          </a:r>
          <a:r>
            <a:rPr lang="en-US" b="1" dirty="0"/>
            <a:t>evaluate</a:t>
          </a:r>
          <a:r>
            <a:rPr lang="en-US" b="0" dirty="0"/>
            <a:t> model performance.</a:t>
          </a:r>
          <a:endParaRPr lang="en-US" dirty="0"/>
        </a:p>
      </dgm:t>
    </dgm:pt>
    <dgm:pt modelId="{14133A7F-7F7B-4C5C-B0FB-F53DC3882BD4}" type="parTrans" cxnId="{BAD16ECF-D92F-4024-BA42-8B51A09B7B5C}">
      <dgm:prSet/>
      <dgm:spPr/>
      <dgm:t>
        <a:bodyPr/>
        <a:lstStyle/>
        <a:p>
          <a:endParaRPr lang="en-US"/>
        </a:p>
      </dgm:t>
    </dgm:pt>
    <dgm:pt modelId="{35039045-ACA6-477F-931E-78EC5C7B07DF}" type="sibTrans" cxnId="{BAD16ECF-D92F-4024-BA42-8B51A09B7B5C}">
      <dgm:prSet/>
      <dgm:spPr/>
      <dgm:t>
        <a:bodyPr/>
        <a:lstStyle/>
        <a:p>
          <a:endParaRPr lang="en-US"/>
        </a:p>
      </dgm:t>
    </dgm:pt>
    <dgm:pt modelId="{B747A055-A2A4-4FD2-865F-287438F2367A}">
      <dgm:prSet phldrT="[Text]"/>
      <dgm:spPr/>
      <dgm:t>
        <a:bodyPr/>
        <a:lstStyle/>
        <a:p>
          <a:r>
            <a:rPr lang="en-US" dirty="0"/>
            <a:t>Adjust your model and </a:t>
          </a:r>
          <a:r>
            <a:rPr lang="en-US" b="1" dirty="0"/>
            <a:t>repeat</a:t>
          </a:r>
          <a:r>
            <a:rPr lang="en-US" b="0" dirty="0"/>
            <a:t> as necessary.</a:t>
          </a:r>
          <a:endParaRPr lang="en-US" dirty="0"/>
        </a:p>
      </dgm:t>
    </dgm:pt>
    <dgm:pt modelId="{54B97D23-70C8-4357-B5DE-ED9E43903BD6}" type="parTrans" cxnId="{49E6CF9C-EC34-4EAA-8A5B-61705009FBF1}">
      <dgm:prSet/>
      <dgm:spPr/>
      <dgm:t>
        <a:bodyPr/>
        <a:lstStyle/>
        <a:p>
          <a:endParaRPr lang="en-US"/>
        </a:p>
      </dgm:t>
    </dgm:pt>
    <dgm:pt modelId="{28C5E2AA-B3BC-47E1-938C-AEC3260E7EA0}" type="sibTrans" cxnId="{49E6CF9C-EC34-4EAA-8A5B-61705009FBF1}">
      <dgm:prSet/>
      <dgm:spPr/>
      <dgm:t>
        <a:bodyPr/>
        <a:lstStyle/>
        <a:p>
          <a:endParaRPr lang="en-US"/>
        </a:p>
      </dgm:t>
    </dgm:pt>
    <dgm:pt modelId="{3B357DA3-C267-4763-A4E6-835A34A60D22}">
      <dgm:prSet phldrT="[Text]"/>
      <dgm:spPr/>
      <dgm:t>
        <a:bodyPr/>
        <a:lstStyle/>
        <a:p>
          <a:r>
            <a:rPr lang="en-US" dirty="0"/>
            <a:t>(8)</a:t>
          </a:r>
        </a:p>
      </dgm:t>
    </dgm:pt>
    <dgm:pt modelId="{84213FBC-487D-4953-8369-F3A9B95AF6AA}" type="parTrans" cxnId="{F8356818-A377-47CA-A1BC-3E83428C9402}">
      <dgm:prSet/>
      <dgm:spPr/>
      <dgm:t>
        <a:bodyPr/>
        <a:lstStyle/>
        <a:p>
          <a:endParaRPr lang="en-US"/>
        </a:p>
      </dgm:t>
    </dgm:pt>
    <dgm:pt modelId="{88F716A0-8695-493D-A035-6BEA1C2C319D}" type="sibTrans" cxnId="{F8356818-A377-47CA-A1BC-3E83428C9402}">
      <dgm:prSet/>
      <dgm:spPr/>
      <dgm:t>
        <a:bodyPr/>
        <a:lstStyle/>
        <a:p>
          <a:endParaRPr lang="en-US"/>
        </a:p>
      </dgm:t>
    </dgm:pt>
    <dgm:pt modelId="{4CB4D716-5145-48C6-90C3-CEEF1133A12D}" type="pres">
      <dgm:prSet presAssocID="{BF7C28F4-6686-44AD-BAC1-CD522876EA4B}" presName="diagram" presStyleCnt="0">
        <dgm:presLayoutVars>
          <dgm:dir/>
          <dgm:animLvl val="lvl"/>
          <dgm:resizeHandles val="exact"/>
        </dgm:presLayoutVars>
      </dgm:prSet>
      <dgm:spPr/>
    </dgm:pt>
    <dgm:pt modelId="{C8AE9D08-2B94-4029-A40C-9226639E92D1}" type="pres">
      <dgm:prSet presAssocID="{A16E149E-FAFD-4B0C-9A76-03ED1A7718A0}" presName="compNode" presStyleCnt="0"/>
      <dgm:spPr/>
    </dgm:pt>
    <dgm:pt modelId="{0B2D2E77-B1F3-429A-84C5-6113BE3957C8}" type="pres">
      <dgm:prSet presAssocID="{A16E149E-FAFD-4B0C-9A76-03ED1A7718A0}" presName="childRect" presStyleLbl="bgAcc1" presStyleIdx="0" presStyleCnt="8">
        <dgm:presLayoutVars>
          <dgm:bulletEnabled val="1"/>
        </dgm:presLayoutVars>
      </dgm:prSet>
      <dgm:spPr/>
    </dgm:pt>
    <dgm:pt modelId="{920E73F4-5DEF-4AD3-9C5B-1212102ECEAD}" type="pres">
      <dgm:prSet presAssocID="{A16E149E-FAFD-4B0C-9A76-03ED1A7718A0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7F8C6489-66FE-4739-9CD6-8E192C5E7E5B}" type="pres">
      <dgm:prSet presAssocID="{A16E149E-FAFD-4B0C-9A76-03ED1A7718A0}" presName="parentRect" presStyleLbl="alignNode1" presStyleIdx="0" presStyleCnt="8"/>
      <dgm:spPr/>
    </dgm:pt>
    <dgm:pt modelId="{AD191626-1F2E-48A5-BD8B-358782E32026}" type="pres">
      <dgm:prSet presAssocID="{A16E149E-FAFD-4B0C-9A76-03ED1A7718A0}" presName="adorn" presStyleLbl="fgAccFollowNode1" presStyleIdx="0" presStyleCnt="8"/>
      <dgm:spPr/>
    </dgm:pt>
    <dgm:pt modelId="{A19BEB74-3079-4ECC-9A0D-61F2F5DE7972}" type="pres">
      <dgm:prSet presAssocID="{67E90CC0-D74F-469F-A559-272ACC6631F6}" presName="sibTrans" presStyleLbl="sibTrans2D1" presStyleIdx="0" presStyleCnt="0"/>
      <dgm:spPr/>
    </dgm:pt>
    <dgm:pt modelId="{4DC03984-2D3A-453F-A7B7-F839B9C7701B}" type="pres">
      <dgm:prSet presAssocID="{AC26A392-6A39-443C-86EC-F296CD7DF47E}" presName="compNode" presStyleCnt="0"/>
      <dgm:spPr/>
    </dgm:pt>
    <dgm:pt modelId="{E74E33DE-B2F6-4A1F-A3BB-9F464C0263D1}" type="pres">
      <dgm:prSet presAssocID="{AC26A392-6A39-443C-86EC-F296CD7DF47E}" presName="childRect" presStyleLbl="bgAcc1" presStyleIdx="1" presStyleCnt="8">
        <dgm:presLayoutVars>
          <dgm:bulletEnabled val="1"/>
        </dgm:presLayoutVars>
      </dgm:prSet>
      <dgm:spPr/>
    </dgm:pt>
    <dgm:pt modelId="{7F9657A5-30E8-410F-9F79-26B322E372F7}" type="pres">
      <dgm:prSet presAssocID="{AC26A392-6A39-443C-86EC-F296CD7DF47E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E5A4814A-ADEB-4B84-B166-91F81508D1AC}" type="pres">
      <dgm:prSet presAssocID="{AC26A392-6A39-443C-86EC-F296CD7DF47E}" presName="parentRect" presStyleLbl="alignNode1" presStyleIdx="1" presStyleCnt="8"/>
      <dgm:spPr/>
    </dgm:pt>
    <dgm:pt modelId="{7C85B51B-0E49-4AC2-8C03-688B7CDFB3D9}" type="pres">
      <dgm:prSet presAssocID="{AC26A392-6A39-443C-86EC-F296CD7DF47E}" presName="adorn" presStyleLbl="fgAccFollowNode1" presStyleIdx="1" presStyleCnt="8"/>
      <dgm:spPr/>
    </dgm:pt>
    <dgm:pt modelId="{64A3578D-78C0-4A6D-8795-B8111FDA69EC}" type="pres">
      <dgm:prSet presAssocID="{0C24F63D-AA55-4D3D-9BD1-5F14823AAF2C}" presName="sibTrans" presStyleLbl="sibTrans2D1" presStyleIdx="0" presStyleCnt="0"/>
      <dgm:spPr/>
    </dgm:pt>
    <dgm:pt modelId="{F74DA166-7AA0-404B-BFA3-DB1BFE587340}" type="pres">
      <dgm:prSet presAssocID="{C3853A97-DDAD-4156-9394-9E25EE553F31}" presName="compNode" presStyleCnt="0"/>
      <dgm:spPr/>
    </dgm:pt>
    <dgm:pt modelId="{0D2AE2E6-F2E3-4508-B61E-51E580C320A1}" type="pres">
      <dgm:prSet presAssocID="{C3853A97-DDAD-4156-9394-9E25EE553F31}" presName="childRect" presStyleLbl="bgAcc1" presStyleIdx="2" presStyleCnt="8">
        <dgm:presLayoutVars>
          <dgm:bulletEnabled val="1"/>
        </dgm:presLayoutVars>
      </dgm:prSet>
      <dgm:spPr/>
    </dgm:pt>
    <dgm:pt modelId="{F7D4AFBC-6276-4E63-AEB3-53DB6F0CBF2F}" type="pres">
      <dgm:prSet presAssocID="{C3853A97-DDAD-4156-9394-9E25EE553F31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9FA7DCD4-A927-4FB4-B18B-5FB8A7658A66}" type="pres">
      <dgm:prSet presAssocID="{C3853A97-DDAD-4156-9394-9E25EE553F31}" presName="parentRect" presStyleLbl="alignNode1" presStyleIdx="2" presStyleCnt="8"/>
      <dgm:spPr/>
    </dgm:pt>
    <dgm:pt modelId="{9F55A95C-BACA-487E-A692-D9DB3A6DA389}" type="pres">
      <dgm:prSet presAssocID="{C3853A97-DDAD-4156-9394-9E25EE553F31}" presName="adorn" presStyleLbl="fgAccFollowNode1" presStyleIdx="2" presStyleCnt="8"/>
      <dgm:spPr/>
    </dgm:pt>
    <dgm:pt modelId="{1BB8A46C-A316-45D7-BE58-8C9369AF1D86}" type="pres">
      <dgm:prSet presAssocID="{245B8D56-325F-4ED1-A6D9-86C01EAB5169}" presName="sibTrans" presStyleLbl="sibTrans2D1" presStyleIdx="0" presStyleCnt="0"/>
      <dgm:spPr/>
    </dgm:pt>
    <dgm:pt modelId="{AEE58D18-69C3-4CCE-B52B-53D137F9CFCD}" type="pres">
      <dgm:prSet presAssocID="{FB15A4F5-B7C0-433B-B2A7-5A4B93324AC6}" presName="compNode" presStyleCnt="0"/>
      <dgm:spPr/>
    </dgm:pt>
    <dgm:pt modelId="{527BB31D-EB28-4A4F-948C-0BC7016475DB}" type="pres">
      <dgm:prSet presAssocID="{FB15A4F5-B7C0-433B-B2A7-5A4B93324AC6}" presName="childRect" presStyleLbl="bgAcc1" presStyleIdx="3" presStyleCnt="8">
        <dgm:presLayoutVars>
          <dgm:bulletEnabled val="1"/>
        </dgm:presLayoutVars>
      </dgm:prSet>
      <dgm:spPr/>
    </dgm:pt>
    <dgm:pt modelId="{81C4EA46-82A6-4426-98F8-FEF0A4067452}" type="pres">
      <dgm:prSet presAssocID="{FB15A4F5-B7C0-433B-B2A7-5A4B93324AC6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5BB8A5C0-8BBB-4C12-B919-A2032FB7107B}" type="pres">
      <dgm:prSet presAssocID="{FB15A4F5-B7C0-433B-B2A7-5A4B93324AC6}" presName="parentRect" presStyleLbl="alignNode1" presStyleIdx="3" presStyleCnt="8"/>
      <dgm:spPr/>
    </dgm:pt>
    <dgm:pt modelId="{5BB3EFC8-463D-4A6E-8B1D-B3B8D2E234DD}" type="pres">
      <dgm:prSet presAssocID="{FB15A4F5-B7C0-433B-B2A7-5A4B93324AC6}" presName="adorn" presStyleLbl="fgAccFollowNode1" presStyleIdx="3" presStyleCnt="8"/>
      <dgm:spPr/>
    </dgm:pt>
    <dgm:pt modelId="{42105975-ABFE-43EB-BB9F-124ED83F4189}" type="pres">
      <dgm:prSet presAssocID="{C5940FBE-16BE-4163-BF5E-0EE1CA0D160D}" presName="sibTrans" presStyleLbl="sibTrans2D1" presStyleIdx="0" presStyleCnt="0"/>
      <dgm:spPr/>
    </dgm:pt>
    <dgm:pt modelId="{626C690A-8B67-467B-83C3-A8EF002F13B8}" type="pres">
      <dgm:prSet presAssocID="{672D4BB5-BA1D-4DC3-8C72-A60784DF1BB1}" presName="compNode" presStyleCnt="0"/>
      <dgm:spPr/>
    </dgm:pt>
    <dgm:pt modelId="{3AF251F9-15C9-44D9-BEF9-5F3EB8777040}" type="pres">
      <dgm:prSet presAssocID="{672D4BB5-BA1D-4DC3-8C72-A60784DF1BB1}" presName="childRect" presStyleLbl="bgAcc1" presStyleIdx="4" presStyleCnt="8">
        <dgm:presLayoutVars>
          <dgm:bulletEnabled val="1"/>
        </dgm:presLayoutVars>
      </dgm:prSet>
      <dgm:spPr/>
    </dgm:pt>
    <dgm:pt modelId="{3EC611D4-72C5-413C-B9F1-10829550E260}" type="pres">
      <dgm:prSet presAssocID="{672D4BB5-BA1D-4DC3-8C72-A60784DF1BB1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CBED598B-CC45-46F7-87A9-66A8BBA54759}" type="pres">
      <dgm:prSet presAssocID="{672D4BB5-BA1D-4DC3-8C72-A60784DF1BB1}" presName="parentRect" presStyleLbl="alignNode1" presStyleIdx="4" presStyleCnt="8"/>
      <dgm:spPr/>
    </dgm:pt>
    <dgm:pt modelId="{21C499E3-FE1E-4B74-A0E9-39EFE5CF134E}" type="pres">
      <dgm:prSet presAssocID="{672D4BB5-BA1D-4DC3-8C72-A60784DF1BB1}" presName="adorn" presStyleLbl="fgAccFollowNode1" presStyleIdx="4" presStyleCnt="8"/>
      <dgm:spPr/>
    </dgm:pt>
    <dgm:pt modelId="{2B9ACC0A-0762-4BD1-84BD-6BFA131D6489}" type="pres">
      <dgm:prSet presAssocID="{6891A08C-CE4A-4262-8C6B-4FF3F2A0CD6E}" presName="sibTrans" presStyleLbl="sibTrans2D1" presStyleIdx="0" presStyleCnt="0"/>
      <dgm:spPr/>
    </dgm:pt>
    <dgm:pt modelId="{9FF6EB77-593A-4749-973C-CF48AB4790A0}" type="pres">
      <dgm:prSet presAssocID="{DD0849B1-2DB5-4839-83A6-C7F791EE28E5}" presName="compNode" presStyleCnt="0"/>
      <dgm:spPr/>
    </dgm:pt>
    <dgm:pt modelId="{725265CF-A205-4F9D-A341-29605103E467}" type="pres">
      <dgm:prSet presAssocID="{DD0849B1-2DB5-4839-83A6-C7F791EE28E5}" presName="childRect" presStyleLbl="bgAcc1" presStyleIdx="5" presStyleCnt="8">
        <dgm:presLayoutVars>
          <dgm:bulletEnabled val="1"/>
        </dgm:presLayoutVars>
      </dgm:prSet>
      <dgm:spPr/>
    </dgm:pt>
    <dgm:pt modelId="{C2A8A471-D8BD-4EE3-B5D9-82A069552241}" type="pres">
      <dgm:prSet presAssocID="{DD0849B1-2DB5-4839-83A6-C7F791EE28E5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79823AA2-8715-4C3E-B24F-E8C91E868BF2}" type="pres">
      <dgm:prSet presAssocID="{DD0849B1-2DB5-4839-83A6-C7F791EE28E5}" presName="parentRect" presStyleLbl="alignNode1" presStyleIdx="5" presStyleCnt="8"/>
      <dgm:spPr/>
    </dgm:pt>
    <dgm:pt modelId="{6139914F-9946-481E-977E-D877E090932B}" type="pres">
      <dgm:prSet presAssocID="{DD0849B1-2DB5-4839-83A6-C7F791EE28E5}" presName="adorn" presStyleLbl="fgAccFollowNode1" presStyleIdx="5" presStyleCnt="8"/>
      <dgm:spPr/>
    </dgm:pt>
    <dgm:pt modelId="{FBE70AEB-0279-4B3C-AFF1-95EF0A20087F}" type="pres">
      <dgm:prSet presAssocID="{A5F9FE2E-412B-4BF3-B999-A82AC7E616E5}" presName="sibTrans" presStyleLbl="sibTrans2D1" presStyleIdx="0" presStyleCnt="0"/>
      <dgm:spPr/>
    </dgm:pt>
    <dgm:pt modelId="{593D7418-7DF4-4B0F-927C-ED9F90EACB4E}" type="pres">
      <dgm:prSet presAssocID="{5CC8F549-D566-4907-B7C1-A8B773DE3E05}" presName="compNode" presStyleCnt="0"/>
      <dgm:spPr/>
    </dgm:pt>
    <dgm:pt modelId="{356B7FE5-61D1-400C-9C70-72972146D0A6}" type="pres">
      <dgm:prSet presAssocID="{5CC8F549-D566-4907-B7C1-A8B773DE3E05}" presName="childRect" presStyleLbl="bgAcc1" presStyleIdx="6" presStyleCnt="8">
        <dgm:presLayoutVars>
          <dgm:bulletEnabled val="1"/>
        </dgm:presLayoutVars>
      </dgm:prSet>
      <dgm:spPr/>
    </dgm:pt>
    <dgm:pt modelId="{4C773CC1-6E1A-4439-9C82-CD49E8316D91}" type="pres">
      <dgm:prSet presAssocID="{5CC8F549-D566-4907-B7C1-A8B773DE3E05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C4D54A9D-7312-48FB-AE5D-E5DF0387AFFE}" type="pres">
      <dgm:prSet presAssocID="{5CC8F549-D566-4907-B7C1-A8B773DE3E05}" presName="parentRect" presStyleLbl="alignNode1" presStyleIdx="6" presStyleCnt="8"/>
      <dgm:spPr/>
    </dgm:pt>
    <dgm:pt modelId="{26AD7D94-F156-47E4-8D33-C74709A3CEE4}" type="pres">
      <dgm:prSet presAssocID="{5CC8F549-D566-4907-B7C1-A8B773DE3E05}" presName="adorn" presStyleLbl="fgAccFollowNode1" presStyleIdx="6" presStyleCnt="8"/>
      <dgm:spPr/>
    </dgm:pt>
    <dgm:pt modelId="{1128563A-F439-46A7-8212-AFF5505E3AEC}" type="pres">
      <dgm:prSet presAssocID="{FA040097-CEF9-41A8-8701-635BE7A742D6}" presName="sibTrans" presStyleLbl="sibTrans2D1" presStyleIdx="0" presStyleCnt="0"/>
      <dgm:spPr/>
    </dgm:pt>
    <dgm:pt modelId="{79BD9C73-C41E-4A26-9A9F-CC07AC9BBFB8}" type="pres">
      <dgm:prSet presAssocID="{3B357DA3-C267-4763-A4E6-835A34A60D22}" presName="compNode" presStyleCnt="0"/>
      <dgm:spPr/>
    </dgm:pt>
    <dgm:pt modelId="{77971EDE-1767-4977-824A-5F4C0E3AF561}" type="pres">
      <dgm:prSet presAssocID="{3B357DA3-C267-4763-A4E6-835A34A60D22}" presName="childRect" presStyleLbl="bgAcc1" presStyleIdx="7" presStyleCnt="8">
        <dgm:presLayoutVars>
          <dgm:bulletEnabled val="1"/>
        </dgm:presLayoutVars>
      </dgm:prSet>
      <dgm:spPr/>
    </dgm:pt>
    <dgm:pt modelId="{C89EB673-F834-45D9-9738-30BA51A17682}" type="pres">
      <dgm:prSet presAssocID="{3B357DA3-C267-4763-A4E6-835A34A60D22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2AD01DED-E31E-467A-8874-FFA6AE19857E}" type="pres">
      <dgm:prSet presAssocID="{3B357DA3-C267-4763-A4E6-835A34A60D22}" presName="parentRect" presStyleLbl="alignNode1" presStyleIdx="7" presStyleCnt="8"/>
      <dgm:spPr/>
    </dgm:pt>
    <dgm:pt modelId="{7EC2F22B-089B-4192-A9CD-7EF42A40A32F}" type="pres">
      <dgm:prSet presAssocID="{3B357DA3-C267-4763-A4E6-835A34A60D22}" presName="adorn" presStyleLbl="fgAccFollowNode1" presStyleIdx="7" presStyleCnt="8"/>
      <dgm:spPr/>
    </dgm:pt>
  </dgm:ptLst>
  <dgm:cxnLst>
    <dgm:cxn modelId="{8748DE01-B651-4799-B2CB-D6319699C86B}" type="presOf" srcId="{25C32F60-199C-4C24-B102-3872186E6E97}" destId="{725265CF-A205-4F9D-A341-29605103E467}" srcOrd="0" destOrd="0" presId="urn:microsoft.com/office/officeart/2005/8/layout/bList2"/>
    <dgm:cxn modelId="{A455BD0A-4EB1-4F14-B4E6-11F15F9BD23A}" srcId="{AC26A392-6A39-443C-86EC-F296CD7DF47E}" destId="{6A2EB716-CA14-48DE-B189-6318B15A2EA1}" srcOrd="0" destOrd="0" parTransId="{B380BAB3-F2B7-4DB8-8FCD-979108C7835E}" sibTransId="{7ADF6058-2941-4E49-833F-78C89CF7090C}"/>
    <dgm:cxn modelId="{0E11230D-4FC7-4507-8651-FA833B0C44B4}" type="presOf" srcId="{C3853A97-DDAD-4156-9394-9E25EE553F31}" destId="{9FA7DCD4-A927-4FB4-B18B-5FB8A7658A66}" srcOrd="1" destOrd="0" presId="urn:microsoft.com/office/officeart/2005/8/layout/bList2"/>
    <dgm:cxn modelId="{CEC96513-B185-4D6F-95C1-D8D062411A6D}" type="presOf" srcId="{B747A055-A2A4-4FD2-865F-287438F2367A}" destId="{77971EDE-1767-4977-824A-5F4C0E3AF561}" srcOrd="0" destOrd="0" presId="urn:microsoft.com/office/officeart/2005/8/layout/bList2"/>
    <dgm:cxn modelId="{F8356818-A377-47CA-A1BC-3E83428C9402}" srcId="{BF7C28F4-6686-44AD-BAC1-CD522876EA4B}" destId="{3B357DA3-C267-4763-A4E6-835A34A60D22}" srcOrd="7" destOrd="0" parTransId="{84213FBC-487D-4953-8369-F3A9B95AF6AA}" sibTransId="{88F716A0-8695-493D-A035-6BEA1C2C319D}"/>
    <dgm:cxn modelId="{5D3B261B-ADAC-43B0-9A38-F917D1E60D41}" srcId="{DD0849B1-2DB5-4839-83A6-C7F791EE28E5}" destId="{02813E82-DA78-42ED-89A2-5D4AD1EF8F9A}" srcOrd="1" destOrd="0" parTransId="{7ACF6C86-38A7-4F21-AEF3-DDA41EC92B2B}" sibTransId="{86F34DB6-E3B6-4192-89D7-9E5458C41815}"/>
    <dgm:cxn modelId="{538B4122-23BD-4159-834B-8372FD472A1F}" type="presOf" srcId="{6A2EB716-CA14-48DE-B189-6318B15A2EA1}" destId="{E74E33DE-B2F6-4A1F-A3BB-9F464C0263D1}" srcOrd="0" destOrd="0" presId="urn:microsoft.com/office/officeart/2005/8/layout/bList2"/>
    <dgm:cxn modelId="{7D90152A-C02E-45C5-8F6D-EBF67B23BCB4}" type="presOf" srcId="{FB15A4F5-B7C0-433B-B2A7-5A4B93324AC6}" destId="{81C4EA46-82A6-4426-98F8-FEF0A4067452}" srcOrd="0" destOrd="0" presId="urn:microsoft.com/office/officeart/2005/8/layout/bList2"/>
    <dgm:cxn modelId="{F185C830-639C-4D6B-AF7B-4F5DB0CF8B13}" type="presOf" srcId="{FB15A4F5-B7C0-433B-B2A7-5A4B93324AC6}" destId="{5BB8A5C0-8BBB-4C12-B919-A2032FB7107B}" srcOrd="1" destOrd="0" presId="urn:microsoft.com/office/officeart/2005/8/layout/bList2"/>
    <dgm:cxn modelId="{9B2AE739-7E1B-4462-ACE9-D53E926EDB10}" srcId="{BF7C28F4-6686-44AD-BAC1-CD522876EA4B}" destId="{AC26A392-6A39-443C-86EC-F296CD7DF47E}" srcOrd="1" destOrd="0" parTransId="{EA6F4266-D029-44D8-BCE5-859F164B4B15}" sibTransId="{0C24F63D-AA55-4D3D-9BD1-5F14823AAF2C}"/>
    <dgm:cxn modelId="{0C3CB63D-AE4F-40C9-8603-36E609CC8CD8}" type="presOf" srcId="{8C7984A6-B7A3-4DDD-8F5F-A409CC708F08}" destId="{0B2D2E77-B1F3-429A-84C5-6113BE3957C8}" srcOrd="0" destOrd="0" presId="urn:microsoft.com/office/officeart/2005/8/layout/bList2"/>
    <dgm:cxn modelId="{95BDFF5B-098D-44E9-8344-F41BF34E401B}" type="presOf" srcId="{5CC8F549-D566-4907-B7C1-A8B773DE3E05}" destId="{4C773CC1-6E1A-4439-9C82-CD49E8316D91}" srcOrd="0" destOrd="0" presId="urn:microsoft.com/office/officeart/2005/8/layout/bList2"/>
    <dgm:cxn modelId="{CD62465F-A1AD-453F-A610-9ABF04DDA191}" type="presOf" srcId="{5CC8F549-D566-4907-B7C1-A8B773DE3E05}" destId="{C4D54A9D-7312-48FB-AE5D-E5DF0387AFFE}" srcOrd="1" destOrd="0" presId="urn:microsoft.com/office/officeart/2005/8/layout/bList2"/>
    <dgm:cxn modelId="{65115E61-A4D5-4080-B4E6-FB5388EDC41D}" type="presOf" srcId="{F44C1E05-2F2C-4284-9D23-1C2569B732BF}" destId="{3AF251F9-15C9-44D9-BEF9-5F3EB8777040}" srcOrd="0" destOrd="1" presId="urn:microsoft.com/office/officeart/2005/8/layout/bList2"/>
    <dgm:cxn modelId="{915EEA45-16D4-4F93-A74A-A90B43307049}" srcId="{BF7C28F4-6686-44AD-BAC1-CD522876EA4B}" destId="{672D4BB5-BA1D-4DC3-8C72-A60784DF1BB1}" srcOrd="4" destOrd="0" parTransId="{00FE2173-5172-476A-9B95-7F83D435BB75}" sibTransId="{6891A08C-CE4A-4262-8C6B-4FF3F2A0CD6E}"/>
    <dgm:cxn modelId="{018C046A-19C5-46EE-9176-36BC17E55217}" type="presOf" srcId="{AC26A392-6A39-443C-86EC-F296CD7DF47E}" destId="{E5A4814A-ADEB-4B84-B166-91F81508D1AC}" srcOrd="1" destOrd="0" presId="urn:microsoft.com/office/officeart/2005/8/layout/bList2"/>
    <dgm:cxn modelId="{DEDBB34A-78F5-4189-BC50-73B2C48DBC35}" type="presOf" srcId="{44EE09A1-E8EC-457E-8ABB-1EEAC319DD35}" destId="{527BB31D-EB28-4A4F-948C-0BC7016475DB}" srcOrd="0" destOrd="1" presId="urn:microsoft.com/office/officeart/2005/8/layout/bList2"/>
    <dgm:cxn modelId="{3687C76D-BDE3-4C5F-8E5F-78F876F97EC6}" srcId="{DD0849B1-2DB5-4839-83A6-C7F791EE28E5}" destId="{25C32F60-199C-4C24-B102-3872186E6E97}" srcOrd="0" destOrd="0" parTransId="{1B2AAF3E-4F03-4119-B7EA-F4B5F6FE992C}" sibTransId="{DBB7E999-6897-4BD0-9FCD-DCD383C0B167}"/>
    <dgm:cxn modelId="{A9388E6F-148C-42D0-9375-E9122549066E}" srcId="{BF7C28F4-6686-44AD-BAC1-CD522876EA4B}" destId="{DD0849B1-2DB5-4839-83A6-C7F791EE28E5}" srcOrd="5" destOrd="0" parTransId="{C507D03E-2955-492F-9FA4-2E4BEC2B8BF4}" sibTransId="{A5F9FE2E-412B-4BF3-B999-A82AC7E616E5}"/>
    <dgm:cxn modelId="{82CA3373-87A7-4609-ACDC-200307067A24}" srcId="{BF7C28F4-6686-44AD-BAC1-CD522876EA4B}" destId="{FB15A4F5-B7C0-433B-B2A7-5A4B93324AC6}" srcOrd="3" destOrd="0" parTransId="{2F18C925-7F97-4F7E-B271-D70FEA3FECAD}" sibTransId="{C5940FBE-16BE-4163-BF5E-0EE1CA0D160D}"/>
    <dgm:cxn modelId="{5579F653-2C1D-416A-8CDF-6663464BDF53}" type="presOf" srcId="{BF7C28F4-6686-44AD-BAC1-CD522876EA4B}" destId="{4CB4D716-5145-48C6-90C3-CEEF1133A12D}" srcOrd="0" destOrd="0" presId="urn:microsoft.com/office/officeart/2005/8/layout/bList2"/>
    <dgm:cxn modelId="{67566B54-B3C0-410E-8D19-DCC77B34FCAD}" srcId="{BF7C28F4-6686-44AD-BAC1-CD522876EA4B}" destId="{5CC8F549-D566-4907-B7C1-A8B773DE3E05}" srcOrd="6" destOrd="0" parTransId="{D415D3A1-EA76-4724-9650-6DB0ED9B8401}" sibTransId="{FA040097-CEF9-41A8-8701-635BE7A742D6}"/>
    <dgm:cxn modelId="{0371A176-3B83-4FE8-9F50-C19305FF0F7E}" type="presOf" srcId="{A16E149E-FAFD-4B0C-9A76-03ED1A7718A0}" destId="{7F8C6489-66FE-4739-9CD6-8E192C5E7E5B}" srcOrd="1" destOrd="0" presId="urn:microsoft.com/office/officeart/2005/8/layout/bList2"/>
    <dgm:cxn modelId="{29E3B179-A374-4223-B31E-FF2643ED7C3C}" srcId="{FB15A4F5-B7C0-433B-B2A7-5A4B93324AC6}" destId="{FFEAE888-F080-4AFF-A6DD-883FAC409B7E}" srcOrd="0" destOrd="0" parTransId="{52BA6526-3B1B-4E55-8EFA-2543129ABEE1}" sibTransId="{20C651C7-04CE-43CA-9F67-62232FE582B6}"/>
    <dgm:cxn modelId="{A89A997A-483E-4D12-A5FD-51556C3D8DF3}" srcId="{A16E149E-FAFD-4B0C-9A76-03ED1A7718A0}" destId="{8C7984A6-B7A3-4DDD-8F5F-A409CC708F08}" srcOrd="0" destOrd="0" parTransId="{83D8955E-1617-41FB-A494-99504087485B}" sibTransId="{F84016BF-E74E-46EA-AF40-0F0A8A5DAD68}"/>
    <dgm:cxn modelId="{23D23B7C-1B5A-47B9-A68A-F56C84EE0F9D}" type="presOf" srcId="{02813E82-DA78-42ED-89A2-5D4AD1EF8F9A}" destId="{725265CF-A205-4F9D-A341-29605103E467}" srcOrd="0" destOrd="1" presId="urn:microsoft.com/office/officeart/2005/8/layout/bList2"/>
    <dgm:cxn modelId="{004FB27F-A74C-4E40-8CAB-DCF354631F6C}" type="presOf" srcId="{A16E149E-FAFD-4B0C-9A76-03ED1A7718A0}" destId="{920E73F4-5DEF-4AD3-9C5B-1212102ECEAD}" srcOrd="0" destOrd="0" presId="urn:microsoft.com/office/officeart/2005/8/layout/bList2"/>
    <dgm:cxn modelId="{AF85708C-3668-4924-84AA-113107C9DDB7}" type="presOf" srcId="{DD0849B1-2DB5-4839-83A6-C7F791EE28E5}" destId="{79823AA2-8715-4C3E-B24F-E8C91E868BF2}" srcOrd="1" destOrd="0" presId="urn:microsoft.com/office/officeart/2005/8/layout/bList2"/>
    <dgm:cxn modelId="{0A84AE93-4720-45A3-94AE-72220D2E1751}" type="presOf" srcId="{2DF116A0-5CB7-4C6B-AE8F-063653630BB8}" destId="{356B7FE5-61D1-400C-9C70-72972146D0A6}" srcOrd="0" destOrd="0" presId="urn:microsoft.com/office/officeart/2005/8/layout/bList2"/>
    <dgm:cxn modelId="{63D88D94-58DC-45C2-827C-7CB08443D293}" type="presOf" srcId="{A5F9FE2E-412B-4BF3-B999-A82AC7E616E5}" destId="{FBE70AEB-0279-4B3C-AFF1-95EF0A20087F}" srcOrd="0" destOrd="0" presId="urn:microsoft.com/office/officeart/2005/8/layout/bList2"/>
    <dgm:cxn modelId="{E67EFB9B-AC02-4800-9CA1-348EA871DC3E}" srcId="{C3853A97-DDAD-4156-9394-9E25EE553F31}" destId="{A27ED8B8-03B4-451E-AAC3-77FFC0152CC6}" srcOrd="0" destOrd="0" parTransId="{A60D1381-0F99-4862-9AC5-6E9EF1CF2E51}" sibTransId="{2F8112FE-732C-4DD5-B1CB-7211CA59B2D7}"/>
    <dgm:cxn modelId="{49E6CF9C-EC34-4EAA-8A5B-61705009FBF1}" srcId="{3B357DA3-C267-4763-A4E6-835A34A60D22}" destId="{B747A055-A2A4-4FD2-865F-287438F2367A}" srcOrd="0" destOrd="0" parTransId="{54B97D23-70C8-4357-B5DE-ED9E43903BD6}" sibTransId="{28C5E2AA-B3BC-47E1-938C-AEC3260E7EA0}"/>
    <dgm:cxn modelId="{DEB172A4-EE66-4F3B-8E1B-E3DF04ED03E2}" type="presOf" srcId="{6891A08C-CE4A-4262-8C6B-4FF3F2A0CD6E}" destId="{2B9ACC0A-0762-4BD1-84BD-6BFA131D6489}" srcOrd="0" destOrd="0" presId="urn:microsoft.com/office/officeart/2005/8/layout/bList2"/>
    <dgm:cxn modelId="{E45962A8-9960-401B-994D-0E718ACF3B9A}" type="presOf" srcId="{FA040097-CEF9-41A8-8701-635BE7A742D6}" destId="{1128563A-F439-46A7-8212-AFF5505E3AEC}" srcOrd="0" destOrd="0" presId="urn:microsoft.com/office/officeart/2005/8/layout/bList2"/>
    <dgm:cxn modelId="{48C8BBAB-F446-404F-9315-2E45EB14C193}" type="presOf" srcId="{DD0849B1-2DB5-4839-83A6-C7F791EE28E5}" destId="{C2A8A471-D8BD-4EE3-B5D9-82A069552241}" srcOrd="0" destOrd="0" presId="urn:microsoft.com/office/officeart/2005/8/layout/bList2"/>
    <dgm:cxn modelId="{565C4BAE-BF47-47B8-8EF2-496E6733C6C9}" srcId="{672D4BB5-BA1D-4DC3-8C72-A60784DF1BB1}" destId="{F44C1E05-2F2C-4284-9D23-1C2569B732BF}" srcOrd="1" destOrd="0" parTransId="{45433A40-7661-471D-AA20-72AE9D8C3EDC}" sibTransId="{2E64A29F-93BC-4B5D-B6D2-442F3021CB3C}"/>
    <dgm:cxn modelId="{11C5CFB1-08B4-4FB1-A91F-99C1D475FB7F}" type="presOf" srcId="{245B8D56-325F-4ED1-A6D9-86C01EAB5169}" destId="{1BB8A46C-A316-45D7-BE58-8C9369AF1D86}" srcOrd="0" destOrd="0" presId="urn:microsoft.com/office/officeart/2005/8/layout/bList2"/>
    <dgm:cxn modelId="{34435DBC-B2CD-4975-B7E1-C99F82419CB5}" type="presOf" srcId="{227FC243-1D0D-45A3-9F8F-C3746CB2B610}" destId="{0B2D2E77-B1F3-429A-84C5-6113BE3957C8}" srcOrd="0" destOrd="1" presId="urn:microsoft.com/office/officeart/2005/8/layout/bList2"/>
    <dgm:cxn modelId="{660978BD-A448-41FA-BB61-CA63EB883CB2}" type="presOf" srcId="{3B357DA3-C267-4763-A4E6-835A34A60D22}" destId="{C89EB673-F834-45D9-9738-30BA51A17682}" srcOrd="0" destOrd="0" presId="urn:microsoft.com/office/officeart/2005/8/layout/bList2"/>
    <dgm:cxn modelId="{1007AAC0-484B-4304-A45A-09FB3BB5AFD3}" srcId="{BF7C28F4-6686-44AD-BAC1-CD522876EA4B}" destId="{C3853A97-DDAD-4156-9394-9E25EE553F31}" srcOrd="2" destOrd="0" parTransId="{378BFC90-4011-4ED0-B6A5-ACC5BB09C4C2}" sibTransId="{245B8D56-325F-4ED1-A6D9-86C01EAB5169}"/>
    <dgm:cxn modelId="{DA42E8C2-D4D7-4F5E-A019-0FCD8C110638}" type="presOf" srcId="{FFEAE888-F080-4AFF-A6DD-883FAC409B7E}" destId="{527BB31D-EB28-4A4F-948C-0BC7016475DB}" srcOrd="0" destOrd="0" presId="urn:microsoft.com/office/officeart/2005/8/layout/bList2"/>
    <dgm:cxn modelId="{2B9523C8-7B13-426B-AA10-EDCAF2B6609A}" type="presOf" srcId="{CA86D68F-08FC-4DFD-AB8C-9BC9A5F5BBA3}" destId="{527BB31D-EB28-4A4F-948C-0BC7016475DB}" srcOrd="0" destOrd="2" presId="urn:microsoft.com/office/officeart/2005/8/layout/bList2"/>
    <dgm:cxn modelId="{3C8A3BC9-DAAA-47A2-89EA-BA457469801F}" srcId="{FB15A4F5-B7C0-433B-B2A7-5A4B93324AC6}" destId="{CA86D68F-08FC-4DFD-AB8C-9BC9A5F5BBA3}" srcOrd="2" destOrd="0" parTransId="{F5A93D55-7D99-49D1-B660-9C164F5D51D9}" sibTransId="{A3A2290D-91AF-4A7E-8F29-E3108CBA0223}"/>
    <dgm:cxn modelId="{8043B9CE-3F80-45B7-9271-5619C03F2E06}" type="presOf" srcId="{FA73191B-894E-4CBC-8CDD-18DFBE1F0179}" destId="{3AF251F9-15C9-44D9-BEF9-5F3EB8777040}" srcOrd="0" destOrd="0" presId="urn:microsoft.com/office/officeart/2005/8/layout/bList2"/>
    <dgm:cxn modelId="{BAD16ECF-D92F-4024-BA42-8B51A09B7B5C}" srcId="{5CC8F549-D566-4907-B7C1-A8B773DE3E05}" destId="{2DF116A0-5CB7-4C6B-AE8F-063653630BB8}" srcOrd="0" destOrd="0" parTransId="{14133A7F-7F7B-4C5C-B0FB-F53DC3882BD4}" sibTransId="{35039045-ACA6-477F-931E-78EC5C7B07DF}"/>
    <dgm:cxn modelId="{741ACAD1-F8E5-489B-A4CE-3C7D6FC872B9}" type="presOf" srcId="{67E90CC0-D74F-469F-A559-272ACC6631F6}" destId="{A19BEB74-3079-4ECC-9A0D-61F2F5DE7972}" srcOrd="0" destOrd="0" presId="urn:microsoft.com/office/officeart/2005/8/layout/bList2"/>
    <dgm:cxn modelId="{3FF205DA-5EAC-4A02-B947-0193DCB22E50}" srcId="{BF7C28F4-6686-44AD-BAC1-CD522876EA4B}" destId="{A16E149E-FAFD-4B0C-9A76-03ED1A7718A0}" srcOrd="0" destOrd="0" parTransId="{23C506BB-8770-49A6-8342-474F29CA6ECE}" sibTransId="{67E90CC0-D74F-469F-A559-272ACC6631F6}"/>
    <dgm:cxn modelId="{ED0810DA-36F9-4DB6-B6C6-862252DC43F1}" type="presOf" srcId="{C5940FBE-16BE-4163-BF5E-0EE1CA0D160D}" destId="{42105975-ABFE-43EB-BB9F-124ED83F4189}" srcOrd="0" destOrd="0" presId="urn:microsoft.com/office/officeart/2005/8/layout/bList2"/>
    <dgm:cxn modelId="{7BD572DB-5E55-474C-8012-F27487DB1943}" type="presOf" srcId="{672D4BB5-BA1D-4DC3-8C72-A60784DF1BB1}" destId="{3EC611D4-72C5-413C-B9F1-10829550E260}" srcOrd="0" destOrd="0" presId="urn:microsoft.com/office/officeart/2005/8/layout/bList2"/>
    <dgm:cxn modelId="{160AA5E8-1D91-428C-85AC-07FCE6493C86}" srcId="{672D4BB5-BA1D-4DC3-8C72-A60784DF1BB1}" destId="{FA73191B-894E-4CBC-8CDD-18DFBE1F0179}" srcOrd="0" destOrd="0" parTransId="{314BE9BB-D5BD-4528-B0F0-8104C912309E}" sibTransId="{DC17725E-213B-4638-B0FA-BDF9A330417E}"/>
    <dgm:cxn modelId="{160F45EB-2F79-40AF-9BAA-E3D6072FC46E}" srcId="{FB15A4F5-B7C0-433B-B2A7-5A4B93324AC6}" destId="{44EE09A1-E8EC-457E-8ABB-1EEAC319DD35}" srcOrd="1" destOrd="0" parTransId="{E53C5B25-3F47-446E-A0C2-F40E9E8BC2EF}" sibTransId="{3BB215FB-05CA-415A-B9DE-789A2BD2B245}"/>
    <dgm:cxn modelId="{62198CED-9B47-4F39-9441-ACD16E08752A}" type="presOf" srcId="{0C24F63D-AA55-4D3D-9BD1-5F14823AAF2C}" destId="{64A3578D-78C0-4A6D-8795-B8111FDA69EC}" srcOrd="0" destOrd="0" presId="urn:microsoft.com/office/officeart/2005/8/layout/bList2"/>
    <dgm:cxn modelId="{7D2B34F5-BFA0-4671-989C-A24F444CD4F7}" type="presOf" srcId="{3B357DA3-C267-4763-A4E6-835A34A60D22}" destId="{2AD01DED-E31E-467A-8874-FFA6AE19857E}" srcOrd="1" destOrd="0" presId="urn:microsoft.com/office/officeart/2005/8/layout/bList2"/>
    <dgm:cxn modelId="{3D15DAF5-FB37-467A-95C6-813877D0B10A}" type="presOf" srcId="{AC26A392-6A39-443C-86EC-F296CD7DF47E}" destId="{7F9657A5-30E8-410F-9F79-26B322E372F7}" srcOrd="0" destOrd="0" presId="urn:microsoft.com/office/officeart/2005/8/layout/bList2"/>
    <dgm:cxn modelId="{E36B1CF6-7FD3-4F9D-80D7-2B4D7B5505AD}" type="presOf" srcId="{672D4BB5-BA1D-4DC3-8C72-A60784DF1BB1}" destId="{CBED598B-CC45-46F7-87A9-66A8BBA54759}" srcOrd="1" destOrd="0" presId="urn:microsoft.com/office/officeart/2005/8/layout/bList2"/>
    <dgm:cxn modelId="{C9DB99FA-B734-4AAF-94EC-E3575EE9BC20}" srcId="{A16E149E-FAFD-4B0C-9A76-03ED1A7718A0}" destId="{227FC243-1D0D-45A3-9F8F-C3746CB2B610}" srcOrd="1" destOrd="0" parTransId="{A49832C0-DFD6-459F-8F4F-4AEFD87BCC0E}" sibTransId="{E1A1D32F-1A45-4342-9DB2-94313E742160}"/>
    <dgm:cxn modelId="{45BA41FC-8A5A-4006-9659-ECD54E4BD790}" type="presOf" srcId="{C3853A97-DDAD-4156-9394-9E25EE553F31}" destId="{F7D4AFBC-6276-4E63-AEB3-53DB6F0CBF2F}" srcOrd="0" destOrd="0" presId="urn:microsoft.com/office/officeart/2005/8/layout/bList2"/>
    <dgm:cxn modelId="{D986CEFD-7794-4138-85D7-32F5A210AC0F}" type="presOf" srcId="{A27ED8B8-03B4-451E-AAC3-77FFC0152CC6}" destId="{0D2AE2E6-F2E3-4508-B61E-51E580C320A1}" srcOrd="0" destOrd="0" presId="urn:microsoft.com/office/officeart/2005/8/layout/bList2"/>
    <dgm:cxn modelId="{7365DD6A-A989-444F-8AC3-730034899030}" type="presParOf" srcId="{4CB4D716-5145-48C6-90C3-CEEF1133A12D}" destId="{C8AE9D08-2B94-4029-A40C-9226639E92D1}" srcOrd="0" destOrd="0" presId="urn:microsoft.com/office/officeart/2005/8/layout/bList2"/>
    <dgm:cxn modelId="{A1A4DD48-D106-4831-82F0-2B22F82659BB}" type="presParOf" srcId="{C8AE9D08-2B94-4029-A40C-9226639E92D1}" destId="{0B2D2E77-B1F3-429A-84C5-6113BE3957C8}" srcOrd="0" destOrd="0" presId="urn:microsoft.com/office/officeart/2005/8/layout/bList2"/>
    <dgm:cxn modelId="{FB08A8A3-0D59-4146-B7BB-75544DAE4A51}" type="presParOf" srcId="{C8AE9D08-2B94-4029-A40C-9226639E92D1}" destId="{920E73F4-5DEF-4AD3-9C5B-1212102ECEAD}" srcOrd="1" destOrd="0" presId="urn:microsoft.com/office/officeart/2005/8/layout/bList2"/>
    <dgm:cxn modelId="{08991B32-4D2D-42DB-BCC2-7C9E6FEB942F}" type="presParOf" srcId="{C8AE9D08-2B94-4029-A40C-9226639E92D1}" destId="{7F8C6489-66FE-4739-9CD6-8E192C5E7E5B}" srcOrd="2" destOrd="0" presId="urn:microsoft.com/office/officeart/2005/8/layout/bList2"/>
    <dgm:cxn modelId="{29B7A300-0BE0-496D-9AB6-9AD5240EEE85}" type="presParOf" srcId="{C8AE9D08-2B94-4029-A40C-9226639E92D1}" destId="{AD191626-1F2E-48A5-BD8B-358782E32026}" srcOrd="3" destOrd="0" presId="urn:microsoft.com/office/officeart/2005/8/layout/bList2"/>
    <dgm:cxn modelId="{3A6BC714-8E61-47B0-9DDF-0D7E160BFEC0}" type="presParOf" srcId="{4CB4D716-5145-48C6-90C3-CEEF1133A12D}" destId="{A19BEB74-3079-4ECC-9A0D-61F2F5DE7972}" srcOrd="1" destOrd="0" presId="urn:microsoft.com/office/officeart/2005/8/layout/bList2"/>
    <dgm:cxn modelId="{5EC78E47-6080-4050-8E75-2C455216923B}" type="presParOf" srcId="{4CB4D716-5145-48C6-90C3-CEEF1133A12D}" destId="{4DC03984-2D3A-453F-A7B7-F839B9C7701B}" srcOrd="2" destOrd="0" presId="urn:microsoft.com/office/officeart/2005/8/layout/bList2"/>
    <dgm:cxn modelId="{09D47F9E-F640-4D6B-A306-FB4751E5D09C}" type="presParOf" srcId="{4DC03984-2D3A-453F-A7B7-F839B9C7701B}" destId="{E74E33DE-B2F6-4A1F-A3BB-9F464C0263D1}" srcOrd="0" destOrd="0" presId="urn:microsoft.com/office/officeart/2005/8/layout/bList2"/>
    <dgm:cxn modelId="{AC30EB0E-2858-4BA6-91B2-2D485082BB5C}" type="presParOf" srcId="{4DC03984-2D3A-453F-A7B7-F839B9C7701B}" destId="{7F9657A5-30E8-410F-9F79-26B322E372F7}" srcOrd="1" destOrd="0" presId="urn:microsoft.com/office/officeart/2005/8/layout/bList2"/>
    <dgm:cxn modelId="{734AEF6D-06F8-4F13-A509-1B868B767BB5}" type="presParOf" srcId="{4DC03984-2D3A-453F-A7B7-F839B9C7701B}" destId="{E5A4814A-ADEB-4B84-B166-91F81508D1AC}" srcOrd="2" destOrd="0" presId="urn:microsoft.com/office/officeart/2005/8/layout/bList2"/>
    <dgm:cxn modelId="{4E58BDFF-74FF-47FA-8AA2-0D7AF2F8FEB7}" type="presParOf" srcId="{4DC03984-2D3A-453F-A7B7-F839B9C7701B}" destId="{7C85B51B-0E49-4AC2-8C03-688B7CDFB3D9}" srcOrd="3" destOrd="0" presId="urn:microsoft.com/office/officeart/2005/8/layout/bList2"/>
    <dgm:cxn modelId="{943E4BE3-77C2-4951-8674-30A67979F7F3}" type="presParOf" srcId="{4CB4D716-5145-48C6-90C3-CEEF1133A12D}" destId="{64A3578D-78C0-4A6D-8795-B8111FDA69EC}" srcOrd="3" destOrd="0" presId="urn:microsoft.com/office/officeart/2005/8/layout/bList2"/>
    <dgm:cxn modelId="{33CB88ED-9B40-47AF-9F60-37A260EE71F8}" type="presParOf" srcId="{4CB4D716-5145-48C6-90C3-CEEF1133A12D}" destId="{F74DA166-7AA0-404B-BFA3-DB1BFE587340}" srcOrd="4" destOrd="0" presId="urn:microsoft.com/office/officeart/2005/8/layout/bList2"/>
    <dgm:cxn modelId="{60D880A6-9002-4217-800E-97CB5EA22D99}" type="presParOf" srcId="{F74DA166-7AA0-404B-BFA3-DB1BFE587340}" destId="{0D2AE2E6-F2E3-4508-B61E-51E580C320A1}" srcOrd="0" destOrd="0" presId="urn:microsoft.com/office/officeart/2005/8/layout/bList2"/>
    <dgm:cxn modelId="{6E01A1A1-FB01-437E-9207-80F52BAC2EAC}" type="presParOf" srcId="{F74DA166-7AA0-404B-BFA3-DB1BFE587340}" destId="{F7D4AFBC-6276-4E63-AEB3-53DB6F0CBF2F}" srcOrd="1" destOrd="0" presId="urn:microsoft.com/office/officeart/2005/8/layout/bList2"/>
    <dgm:cxn modelId="{79385630-AA38-4D8C-86DE-1D93B7E9D237}" type="presParOf" srcId="{F74DA166-7AA0-404B-BFA3-DB1BFE587340}" destId="{9FA7DCD4-A927-4FB4-B18B-5FB8A7658A66}" srcOrd="2" destOrd="0" presId="urn:microsoft.com/office/officeart/2005/8/layout/bList2"/>
    <dgm:cxn modelId="{C2828809-90EB-4191-8CA4-340600E5C4C0}" type="presParOf" srcId="{F74DA166-7AA0-404B-BFA3-DB1BFE587340}" destId="{9F55A95C-BACA-487E-A692-D9DB3A6DA389}" srcOrd="3" destOrd="0" presId="urn:microsoft.com/office/officeart/2005/8/layout/bList2"/>
    <dgm:cxn modelId="{1910CD2D-2AE1-4857-883A-A593642C7CD4}" type="presParOf" srcId="{4CB4D716-5145-48C6-90C3-CEEF1133A12D}" destId="{1BB8A46C-A316-45D7-BE58-8C9369AF1D86}" srcOrd="5" destOrd="0" presId="urn:microsoft.com/office/officeart/2005/8/layout/bList2"/>
    <dgm:cxn modelId="{52B3C3E7-55F5-4390-BD7A-CCB7C403C535}" type="presParOf" srcId="{4CB4D716-5145-48C6-90C3-CEEF1133A12D}" destId="{AEE58D18-69C3-4CCE-B52B-53D137F9CFCD}" srcOrd="6" destOrd="0" presId="urn:microsoft.com/office/officeart/2005/8/layout/bList2"/>
    <dgm:cxn modelId="{94BD8C48-F302-46E8-B4C2-F8362437F937}" type="presParOf" srcId="{AEE58D18-69C3-4CCE-B52B-53D137F9CFCD}" destId="{527BB31D-EB28-4A4F-948C-0BC7016475DB}" srcOrd="0" destOrd="0" presId="urn:microsoft.com/office/officeart/2005/8/layout/bList2"/>
    <dgm:cxn modelId="{29CA23C7-693D-4BD3-B175-0C9D6536B33E}" type="presParOf" srcId="{AEE58D18-69C3-4CCE-B52B-53D137F9CFCD}" destId="{81C4EA46-82A6-4426-98F8-FEF0A4067452}" srcOrd="1" destOrd="0" presId="urn:microsoft.com/office/officeart/2005/8/layout/bList2"/>
    <dgm:cxn modelId="{E465ECF9-4FBE-4428-8AB5-B29A4446D841}" type="presParOf" srcId="{AEE58D18-69C3-4CCE-B52B-53D137F9CFCD}" destId="{5BB8A5C0-8BBB-4C12-B919-A2032FB7107B}" srcOrd="2" destOrd="0" presId="urn:microsoft.com/office/officeart/2005/8/layout/bList2"/>
    <dgm:cxn modelId="{A3786030-E191-48C5-AB18-B27A1F27AC43}" type="presParOf" srcId="{AEE58D18-69C3-4CCE-B52B-53D137F9CFCD}" destId="{5BB3EFC8-463D-4A6E-8B1D-B3B8D2E234DD}" srcOrd="3" destOrd="0" presId="urn:microsoft.com/office/officeart/2005/8/layout/bList2"/>
    <dgm:cxn modelId="{153EBAA9-59BA-4A44-9A94-4427ED069ACB}" type="presParOf" srcId="{4CB4D716-5145-48C6-90C3-CEEF1133A12D}" destId="{42105975-ABFE-43EB-BB9F-124ED83F4189}" srcOrd="7" destOrd="0" presId="urn:microsoft.com/office/officeart/2005/8/layout/bList2"/>
    <dgm:cxn modelId="{F5901018-6D50-4C19-BA6D-C7AA3F9D8DC7}" type="presParOf" srcId="{4CB4D716-5145-48C6-90C3-CEEF1133A12D}" destId="{626C690A-8B67-467B-83C3-A8EF002F13B8}" srcOrd="8" destOrd="0" presId="urn:microsoft.com/office/officeart/2005/8/layout/bList2"/>
    <dgm:cxn modelId="{38A6964A-9F23-4338-B946-E4003AF56FFC}" type="presParOf" srcId="{626C690A-8B67-467B-83C3-A8EF002F13B8}" destId="{3AF251F9-15C9-44D9-BEF9-5F3EB8777040}" srcOrd="0" destOrd="0" presId="urn:microsoft.com/office/officeart/2005/8/layout/bList2"/>
    <dgm:cxn modelId="{10C8CA78-4C9E-4DE9-B2E8-B78A662D3957}" type="presParOf" srcId="{626C690A-8B67-467B-83C3-A8EF002F13B8}" destId="{3EC611D4-72C5-413C-B9F1-10829550E260}" srcOrd="1" destOrd="0" presId="urn:microsoft.com/office/officeart/2005/8/layout/bList2"/>
    <dgm:cxn modelId="{1D381CB0-EBE3-47F6-B881-EFFE6FBEF9A6}" type="presParOf" srcId="{626C690A-8B67-467B-83C3-A8EF002F13B8}" destId="{CBED598B-CC45-46F7-87A9-66A8BBA54759}" srcOrd="2" destOrd="0" presId="urn:microsoft.com/office/officeart/2005/8/layout/bList2"/>
    <dgm:cxn modelId="{4DB0669D-DCA4-485B-A36E-FBB717072B0B}" type="presParOf" srcId="{626C690A-8B67-467B-83C3-A8EF002F13B8}" destId="{21C499E3-FE1E-4B74-A0E9-39EFE5CF134E}" srcOrd="3" destOrd="0" presId="urn:microsoft.com/office/officeart/2005/8/layout/bList2"/>
    <dgm:cxn modelId="{BF71D042-7648-4A3F-AE9B-6DB0AF953243}" type="presParOf" srcId="{4CB4D716-5145-48C6-90C3-CEEF1133A12D}" destId="{2B9ACC0A-0762-4BD1-84BD-6BFA131D6489}" srcOrd="9" destOrd="0" presId="urn:microsoft.com/office/officeart/2005/8/layout/bList2"/>
    <dgm:cxn modelId="{675A0E9D-ACFE-483A-899D-16256F1880B2}" type="presParOf" srcId="{4CB4D716-5145-48C6-90C3-CEEF1133A12D}" destId="{9FF6EB77-593A-4749-973C-CF48AB4790A0}" srcOrd="10" destOrd="0" presId="urn:microsoft.com/office/officeart/2005/8/layout/bList2"/>
    <dgm:cxn modelId="{EDA7D6FB-54D2-4926-9FE2-FE931CD385B2}" type="presParOf" srcId="{9FF6EB77-593A-4749-973C-CF48AB4790A0}" destId="{725265CF-A205-4F9D-A341-29605103E467}" srcOrd="0" destOrd="0" presId="urn:microsoft.com/office/officeart/2005/8/layout/bList2"/>
    <dgm:cxn modelId="{9A786602-FC0E-4D28-8C67-E95CC3D00F30}" type="presParOf" srcId="{9FF6EB77-593A-4749-973C-CF48AB4790A0}" destId="{C2A8A471-D8BD-4EE3-B5D9-82A069552241}" srcOrd="1" destOrd="0" presId="urn:microsoft.com/office/officeart/2005/8/layout/bList2"/>
    <dgm:cxn modelId="{D0F4D241-4FB4-4D37-B577-7EF5F1E25FC8}" type="presParOf" srcId="{9FF6EB77-593A-4749-973C-CF48AB4790A0}" destId="{79823AA2-8715-4C3E-B24F-E8C91E868BF2}" srcOrd="2" destOrd="0" presId="urn:microsoft.com/office/officeart/2005/8/layout/bList2"/>
    <dgm:cxn modelId="{FC7C8180-F3AE-44B7-ABB9-A87FDDCCE03F}" type="presParOf" srcId="{9FF6EB77-593A-4749-973C-CF48AB4790A0}" destId="{6139914F-9946-481E-977E-D877E090932B}" srcOrd="3" destOrd="0" presId="urn:microsoft.com/office/officeart/2005/8/layout/bList2"/>
    <dgm:cxn modelId="{D1CF649B-C592-426C-8406-B1501ECDDB16}" type="presParOf" srcId="{4CB4D716-5145-48C6-90C3-CEEF1133A12D}" destId="{FBE70AEB-0279-4B3C-AFF1-95EF0A20087F}" srcOrd="11" destOrd="0" presId="urn:microsoft.com/office/officeart/2005/8/layout/bList2"/>
    <dgm:cxn modelId="{4A804843-3374-4BC6-AD9D-98FF918D5A3A}" type="presParOf" srcId="{4CB4D716-5145-48C6-90C3-CEEF1133A12D}" destId="{593D7418-7DF4-4B0F-927C-ED9F90EACB4E}" srcOrd="12" destOrd="0" presId="urn:microsoft.com/office/officeart/2005/8/layout/bList2"/>
    <dgm:cxn modelId="{1DD37CF2-72BB-4115-9E7B-D41F9FBA014A}" type="presParOf" srcId="{593D7418-7DF4-4B0F-927C-ED9F90EACB4E}" destId="{356B7FE5-61D1-400C-9C70-72972146D0A6}" srcOrd="0" destOrd="0" presId="urn:microsoft.com/office/officeart/2005/8/layout/bList2"/>
    <dgm:cxn modelId="{0AE0FD26-9330-4813-AC2F-679F08533753}" type="presParOf" srcId="{593D7418-7DF4-4B0F-927C-ED9F90EACB4E}" destId="{4C773CC1-6E1A-4439-9C82-CD49E8316D91}" srcOrd="1" destOrd="0" presId="urn:microsoft.com/office/officeart/2005/8/layout/bList2"/>
    <dgm:cxn modelId="{4064E004-EF9A-4D6C-87E5-2C317C6AA626}" type="presParOf" srcId="{593D7418-7DF4-4B0F-927C-ED9F90EACB4E}" destId="{C4D54A9D-7312-48FB-AE5D-E5DF0387AFFE}" srcOrd="2" destOrd="0" presId="urn:microsoft.com/office/officeart/2005/8/layout/bList2"/>
    <dgm:cxn modelId="{BC7A4F6C-F9A0-4A16-AB67-D853CBDAAB16}" type="presParOf" srcId="{593D7418-7DF4-4B0F-927C-ED9F90EACB4E}" destId="{26AD7D94-F156-47E4-8D33-C74709A3CEE4}" srcOrd="3" destOrd="0" presId="urn:microsoft.com/office/officeart/2005/8/layout/bList2"/>
    <dgm:cxn modelId="{C314ACC0-8C1B-4FF2-A47C-55FE6CA0EE58}" type="presParOf" srcId="{4CB4D716-5145-48C6-90C3-CEEF1133A12D}" destId="{1128563A-F439-46A7-8212-AFF5505E3AEC}" srcOrd="13" destOrd="0" presId="urn:microsoft.com/office/officeart/2005/8/layout/bList2"/>
    <dgm:cxn modelId="{1E1D5B76-118A-4454-9D8C-0B8027BBC09A}" type="presParOf" srcId="{4CB4D716-5145-48C6-90C3-CEEF1133A12D}" destId="{79BD9C73-C41E-4A26-9A9F-CC07AC9BBFB8}" srcOrd="14" destOrd="0" presId="urn:microsoft.com/office/officeart/2005/8/layout/bList2"/>
    <dgm:cxn modelId="{A66A315D-F1A8-4CD2-B235-0155013631F3}" type="presParOf" srcId="{79BD9C73-C41E-4A26-9A9F-CC07AC9BBFB8}" destId="{77971EDE-1767-4977-824A-5F4C0E3AF561}" srcOrd="0" destOrd="0" presId="urn:microsoft.com/office/officeart/2005/8/layout/bList2"/>
    <dgm:cxn modelId="{C8B14EBE-2A96-4C25-A39E-184D4246CA29}" type="presParOf" srcId="{79BD9C73-C41E-4A26-9A9F-CC07AC9BBFB8}" destId="{C89EB673-F834-45D9-9738-30BA51A17682}" srcOrd="1" destOrd="0" presId="urn:microsoft.com/office/officeart/2005/8/layout/bList2"/>
    <dgm:cxn modelId="{E567ED43-68A1-4B3D-9701-F41537013F8A}" type="presParOf" srcId="{79BD9C73-C41E-4A26-9A9F-CC07AC9BBFB8}" destId="{2AD01DED-E31E-467A-8874-FFA6AE19857E}" srcOrd="2" destOrd="0" presId="urn:microsoft.com/office/officeart/2005/8/layout/bList2"/>
    <dgm:cxn modelId="{F270A745-74F9-460D-A868-14EC46732C2E}" type="presParOf" srcId="{79BD9C73-C41E-4A26-9A9F-CC07AC9BBFB8}" destId="{7EC2F22B-089B-4192-A9CD-7EF42A40A32F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2D2E77-B1F3-429A-84C5-6113BE3957C8}">
      <dsp:nvSpPr>
        <dsp:cNvPr id="0" name=""/>
        <dsp:cNvSpPr/>
      </dsp:nvSpPr>
      <dsp:spPr>
        <a:xfrm>
          <a:off x="575095" y="2897"/>
          <a:ext cx="2192829" cy="163690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Load</a:t>
          </a:r>
          <a:r>
            <a:rPr lang="en-US" sz="1400" kern="1200" dirty="0"/>
            <a:t> and </a:t>
          </a:r>
          <a:r>
            <a:rPr lang="en-US" sz="1400" b="1" kern="1200" dirty="0"/>
            <a:t>prepare</a:t>
          </a:r>
          <a:r>
            <a:rPr lang="en-US" sz="1400" kern="1200" dirty="0"/>
            <a:t> your data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 “real life,” this always takes the most time!</a:t>
          </a:r>
        </a:p>
      </dsp:txBody>
      <dsp:txXfrm>
        <a:off x="613450" y="41252"/>
        <a:ext cx="2116119" cy="1598546"/>
      </dsp:txXfrm>
    </dsp:sp>
    <dsp:sp modelId="{7F8C6489-66FE-4739-9CD6-8E192C5E7E5B}">
      <dsp:nvSpPr>
        <dsp:cNvPr id="0" name=""/>
        <dsp:cNvSpPr/>
      </dsp:nvSpPr>
      <dsp:spPr>
        <a:xfrm>
          <a:off x="575095" y="1639798"/>
          <a:ext cx="2192829" cy="703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0" rIns="63500" bIns="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(1)</a:t>
          </a:r>
        </a:p>
      </dsp:txBody>
      <dsp:txXfrm>
        <a:off x="575095" y="1639798"/>
        <a:ext cx="1544246" cy="703867"/>
      </dsp:txXfrm>
    </dsp:sp>
    <dsp:sp modelId="{AD191626-1F2E-48A5-BD8B-358782E32026}">
      <dsp:nvSpPr>
        <dsp:cNvPr id="0" name=""/>
        <dsp:cNvSpPr/>
      </dsp:nvSpPr>
      <dsp:spPr>
        <a:xfrm>
          <a:off x="2181373" y="1751601"/>
          <a:ext cx="767490" cy="767490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4E33DE-B2F6-4A1F-A3BB-9F464C0263D1}">
      <dsp:nvSpPr>
        <dsp:cNvPr id="0" name=""/>
        <dsp:cNvSpPr/>
      </dsp:nvSpPr>
      <dsp:spPr>
        <a:xfrm>
          <a:off x="3139004" y="2897"/>
          <a:ext cx="2192829" cy="163690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Create a </a:t>
          </a:r>
          <a:r>
            <a:rPr lang="en-US" sz="1400" b="1" kern="1200" dirty="0"/>
            <a:t>model object</a:t>
          </a:r>
          <a:r>
            <a:rPr lang="en-US" sz="1400" b="0" kern="1200" dirty="0"/>
            <a:t> using </a:t>
          </a:r>
          <a:r>
            <a:rPr lang="en-US" sz="1400" b="0" kern="1200" dirty="0">
              <a:latin typeface="Courier New" panose="02070309020205020404" pitchFamily="49" charset="0"/>
              <a:cs typeface="Courier New" panose="02070309020205020404" pitchFamily="49" charset="0"/>
            </a:rPr>
            <a:t>Sequential()</a:t>
          </a:r>
          <a:r>
            <a:rPr lang="en-US" sz="1400" b="0" kern="1200" dirty="0"/>
            <a:t>.</a:t>
          </a:r>
          <a:endParaRPr lang="en-US" sz="1400" kern="1200" dirty="0"/>
        </a:p>
      </dsp:txBody>
      <dsp:txXfrm>
        <a:off x="3177359" y="41252"/>
        <a:ext cx="2116119" cy="1598546"/>
      </dsp:txXfrm>
    </dsp:sp>
    <dsp:sp modelId="{E5A4814A-ADEB-4B84-B166-91F81508D1AC}">
      <dsp:nvSpPr>
        <dsp:cNvPr id="0" name=""/>
        <dsp:cNvSpPr/>
      </dsp:nvSpPr>
      <dsp:spPr>
        <a:xfrm>
          <a:off x="3139004" y="1639798"/>
          <a:ext cx="2192829" cy="703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0" rIns="63500" bIns="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(2)</a:t>
          </a:r>
        </a:p>
      </dsp:txBody>
      <dsp:txXfrm>
        <a:off x="3139004" y="1639798"/>
        <a:ext cx="1544246" cy="703867"/>
      </dsp:txXfrm>
    </dsp:sp>
    <dsp:sp modelId="{7C85B51B-0E49-4AC2-8C03-688B7CDFB3D9}">
      <dsp:nvSpPr>
        <dsp:cNvPr id="0" name=""/>
        <dsp:cNvSpPr/>
      </dsp:nvSpPr>
      <dsp:spPr>
        <a:xfrm>
          <a:off x="4745282" y="1751601"/>
          <a:ext cx="767490" cy="767490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2AE2E6-F2E3-4508-B61E-51E580C320A1}">
      <dsp:nvSpPr>
        <dsp:cNvPr id="0" name=""/>
        <dsp:cNvSpPr/>
      </dsp:nvSpPr>
      <dsp:spPr>
        <a:xfrm>
          <a:off x="5702913" y="2897"/>
          <a:ext cx="2192829" cy="163690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Add the </a:t>
          </a:r>
          <a:r>
            <a:rPr lang="en-US" sz="1400" b="1" kern="1200" dirty="0"/>
            <a:t>layers</a:t>
          </a:r>
          <a:r>
            <a:rPr lang="en-US" sz="1400" b="0" kern="1200" dirty="0"/>
            <a:t> you desire. Specify layer properties as you go. We will use </a:t>
          </a:r>
          <a:r>
            <a:rPr lang="en-US" sz="1400" b="0" kern="1200" dirty="0">
              <a:latin typeface="Courier New" panose="02070309020205020404" pitchFamily="49" charset="0"/>
              <a:cs typeface="Courier New" panose="02070309020205020404" pitchFamily="49" charset="0"/>
            </a:rPr>
            <a:t>Dense()</a:t>
          </a:r>
          <a:r>
            <a:rPr lang="en-US" sz="1400" b="0" kern="1200" dirty="0"/>
            <a:t> layers.</a:t>
          </a:r>
          <a:endParaRPr lang="en-US" sz="1400" kern="1200" dirty="0"/>
        </a:p>
      </dsp:txBody>
      <dsp:txXfrm>
        <a:off x="5741268" y="41252"/>
        <a:ext cx="2116119" cy="1598546"/>
      </dsp:txXfrm>
    </dsp:sp>
    <dsp:sp modelId="{9FA7DCD4-A927-4FB4-B18B-5FB8A7658A66}">
      <dsp:nvSpPr>
        <dsp:cNvPr id="0" name=""/>
        <dsp:cNvSpPr/>
      </dsp:nvSpPr>
      <dsp:spPr>
        <a:xfrm>
          <a:off x="5702913" y="1639798"/>
          <a:ext cx="2192829" cy="703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0" rIns="63500" bIns="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(3)</a:t>
          </a:r>
        </a:p>
      </dsp:txBody>
      <dsp:txXfrm>
        <a:off x="5702913" y="1639798"/>
        <a:ext cx="1544246" cy="703867"/>
      </dsp:txXfrm>
    </dsp:sp>
    <dsp:sp modelId="{9F55A95C-BACA-487E-A692-D9DB3A6DA389}">
      <dsp:nvSpPr>
        <dsp:cNvPr id="0" name=""/>
        <dsp:cNvSpPr/>
      </dsp:nvSpPr>
      <dsp:spPr>
        <a:xfrm>
          <a:off x="7309191" y="1751601"/>
          <a:ext cx="767490" cy="767490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7BB31D-EB28-4A4F-948C-0BC7016475DB}">
      <dsp:nvSpPr>
        <dsp:cNvPr id="0" name=""/>
        <dsp:cNvSpPr/>
      </dsp:nvSpPr>
      <dsp:spPr>
        <a:xfrm>
          <a:off x="8266823" y="2897"/>
          <a:ext cx="2192829" cy="163690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Add an </a:t>
          </a:r>
          <a:r>
            <a:rPr lang="en-US" sz="1400" b="1" kern="1200" dirty="0"/>
            <a:t>output</a:t>
          </a:r>
          <a:r>
            <a:rPr lang="en-US" sz="1400" kern="1200" dirty="0"/>
            <a:t> layer.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Remember that the dimension should match that of the response, and the activation function should match.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Again, use </a:t>
          </a:r>
          <a:r>
            <a:rPr lang="en-US" sz="1400" kern="1200" dirty="0">
              <a:latin typeface="Courier New" panose="02070309020205020404" pitchFamily="49" charset="0"/>
              <a:cs typeface="Courier New" panose="02070309020205020404" pitchFamily="49" charset="0"/>
            </a:rPr>
            <a:t>Dense()</a:t>
          </a:r>
          <a:r>
            <a:rPr lang="en-US" sz="1400" kern="1200" dirty="0"/>
            <a:t>.</a:t>
          </a:r>
        </a:p>
      </dsp:txBody>
      <dsp:txXfrm>
        <a:off x="8305178" y="41252"/>
        <a:ext cx="2116119" cy="1598546"/>
      </dsp:txXfrm>
    </dsp:sp>
    <dsp:sp modelId="{5BB8A5C0-8BBB-4C12-B919-A2032FB7107B}">
      <dsp:nvSpPr>
        <dsp:cNvPr id="0" name=""/>
        <dsp:cNvSpPr/>
      </dsp:nvSpPr>
      <dsp:spPr>
        <a:xfrm>
          <a:off x="8266823" y="1639798"/>
          <a:ext cx="2192829" cy="703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0" rIns="63500" bIns="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(4)</a:t>
          </a:r>
        </a:p>
      </dsp:txBody>
      <dsp:txXfrm>
        <a:off x="8266823" y="1639798"/>
        <a:ext cx="1544246" cy="703867"/>
      </dsp:txXfrm>
    </dsp:sp>
    <dsp:sp modelId="{5BB3EFC8-463D-4A6E-8B1D-B3B8D2E234DD}">
      <dsp:nvSpPr>
        <dsp:cNvPr id="0" name=""/>
        <dsp:cNvSpPr/>
      </dsp:nvSpPr>
      <dsp:spPr>
        <a:xfrm>
          <a:off x="9873101" y="1751601"/>
          <a:ext cx="767490" cy="767490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F251F9-15C9-44D9-BEF9-5F3EB8777040}">
      <dsp:nvSpPr>
        <dsp:cNvPr id="0" name=""/>
        <dsp:cNvSpPr/>
      </dsp:nvSpPr>
      <dsp:spPr>
        <a:xfrm>
          <a:off x="575095" y="2899214"/>
          <a:ext cx="2192829" cy="163690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Compile</a:t>
          </a:r>
          <a:r>
            <a:rPr lang="en-US" sz="1400" b="0" kern="1200" dirty="0"/>
            <a:t> your model.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/>
            <a:t>Specify</a:t>
          </a:r>
          <a:r>
            <a:rPr lang="en-US" sz="1400" b="1" kern="1200" dirty="0"/>
            <a:t> </a:t>
          </a:r>
          <a:r>
            <a:rPr lang="en-US" sz="1400" b="0" kern="1200" dirty="0"/>
            <a:t>the</a:t>
          </a:r>
          <a:r>
            <a:rPr lang="en-US" sz="1400" b="1" kern="1200" dirty="0"/>
            <a:t> loss function </a:t>
          </a:r>
          <a:r>
            <a:rPr lang="en-US" sz="1400" b="0" kern="1200" dirty="0"/>
            <a:t>and</a:t>
          </a:r>
          <a:r>
            <a:rPr lang="en-US" sz="1400" b="1" kern="1200" dirty="0"/>
            <a:t> optimizer.</a:t>
          </a:r>
        </a:p>
      </dsp:txBody>
      <dsp:txXfrm>
        <a:off x="613450" y="2937569"/>
        <a:ext cx="2116119" cy="1598546"/>
      </dsp:txXfrm>
    </dsp:sp>
    <dsp:sp modelId="{CBED598B-CC45-46F7-87A9-66A8BBA54759}">
      <dsp:nvSpPr>
        <dsp:cNvPr id="0" name=""/>
        <dsp:cNvSpPr/>
      </dsp:nvSpPr>
      <dsp:spPr>
        <a:xfrm>
          <a:off x="575095" y="4536115"/>
          <a:ext cx="2192829" cy="703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0" rIns="63500" bIns="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(5)</a:t>
          </a:r>
        </a:p>
      </dsp:txBody>
      <dsp:txXfrm>
        <a:off x="575095" y="4536115"/>
        <a:ext cx="1544246" cy="703867"/>
      </dsp:txXfrm>
    </dsp:sp>
    <dsp:sp modelId="{21C499E3-FE1E-4B74-A0E9-39EFE5CF134E}">
      <dsp:nvSpPr>
        <dsp:cNvPr id="0" name=""/>
        <dsp:cNvSpPr/>
      </dsp:nvSpPr>
      <dsp:spPr>
        <a:xfrm>
          <a:off x="2181373" y="4647918"/>
          <a:ext cx="767490" cy="767490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5265CF-A205-4F9D-A341-29605103E467}">
      <dsp:nvSpPr>
        <dsp:cNvPr id="0" name=""/>
        <dsp:cNvSpPr/>
      </dsp:nvSpPr>
      <dsp:spPr>
        <a:xfrm>
          <a:off x="3139004" y="2899214"/>
          <a:ext cx="2192829" cy="163690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Fit</a:t>
          </a:r>
          <a:r>
            <a:rPr lang="en-US" sz="1400" b="0" kern="1200" dirty="0"/>
            <a:t> your model to data.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/>
            <a:t>Various options are available.</a:t>
          </a:r>
        </a:p>
      </dsp:txBody>
      <dsp:txXfrm>
        <a:off x="3177359" y="2937569"/>
        <a:ext cx="2116119" cy="1598546"/>
      </dsp:txXfrm>
    </dsp:sp>
    <dsp:sp modelId="{79823AA2-8715-4C3E-B24F-E8C91E868BF2}">
      <dsp:nvSpPr>
        <dsp:cNvPr id="0" name=""/>
        <dsp:cNvSpPr/>
      </dsp:nvSpPr>
      <dsp:spPr>
        <a:xfrm>
          <a:off x="3139004" y="4536115"/>
          <a:ext cx="2192829" cy="703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0" rIns="63500" bIns="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(6)</a:t>
          </a:r>
        </a:p>
      </dsp:txBody>
      <dsp:txXfrm>
        <a:off x="3139004" y="4536115"/>
        <a:ext cx="1544246" cy="703867"/>
      </dsp:txXfrm>
    </dsp:sp>
    <dsp:sp modelId="{6139914F-9946-481E-977E-D877E090932B}">
      <dsp:nvSpPr>
        <dsp:cNvPr id="0" name=""/>
        <dsp:cNvSpPr/>
      </dsp:nvSpPr>
      <dsp:spPr>
        <a:xfrm>
          <a:off x="4745282" y="4647918"/>
          <a:ext cx="767490" cy="767490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6B7FE5-61D1-400C-9C70-72972146D0A6}">
      <dsp:nvSpPr>
        <dsp:cNvPr id="0" name=""/>
        <dsp:cNvSpPr/>
      </dsp:nvSpPr>
      <dsp:spPr>
        <a:xfrm>
          <a:off x="5702913" y="2899214"/>
          <a:ext cx="2192829" cy="163690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Examine the training curve and </a:t>
          </a:r>
          <a:r>
            <a:rPr lang="en-US" sz="1400" b="1" kern="1200" dirty="0"/>
            <a:t>evaluate</a:t>
          </a:r>
          <a:r>
            <a:rPr lang="en-US" sz="1400" b="0" kern="1200" dirty="0"/>
            <a:t> model performance.</a:t>
          </a:r>
          <a:endParaRPr lang="en-US" sz="1400" kern="1200" dirty="0"/>
        </a:p>
      </dsp:txBody>
      <dsp:txXfrm>
        <a:off x="5741268" y="2937569"/>
        <a:ext cx="2116119" cy="1598546"/>
      </dsp:txXfrm>
    </dsp:sp>
    <dsp:sp modelId="{C4D54A9D-7312-48FB-AE5D-E5DF0387AFFE}">
      <dsp:nvSpPr>
        <dsp:cNvPr id="0" name=""/>
        <dsp:cNvSpPr/>
      </dsp:nvSpPr>
      <dsp:spPr>
        <a:xfrm>
          <a:off x="5702913" y="4536115"/>
          <a:ext cx="2192829" cy="703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0" rIns="63500" bIns="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(7)</a:t>
          </a:r>
        </a:p>
      </dsp:txBody>
      <dsp:txXfrm>
        <a:off x="5702913" y="4536115"/>
        <a:ext cx="1544246" cy="703867"/>
      </dsp:txXfrm>
    </dsp:sp>
    <dsp:sp modelId="{26AD7D94-F156-47E4-8D33-C74709A3CEE4}">
      <dsp:nvSpPr>
        <dsp:cNvPr id="0" name=""/>
        <dsp:cNvSpPr/>
      </dsp:nvSpPr>
      <dsp:spPr>
        <a:xfrm>
          <a:off x="7309191" y="4647918"/>
          <a:ext cx="767490" cy="767490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971EDE-1767-4977-824A-5F4C0E3AF561}">
      <dsp:nvSpPr>
        <dsp:cNvPr id="0" name=""/>
        <dsp:cNvSpPr/>
      </dsp:nvSpPr>
      <dsp:spPr>
        <a:xfrm>
          <a:off x="8266823" y="2899214"/>
          <a:ext cx="2192829" cy="163690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Adjust your model and </a:t>
          </a:r>
          <a:r>
            <a:rPr lang="en-US" sz="1400" b="1" kern="1200" dirty="0"/>
            <a:t>repeat</a:t>
          </a:r>
          <a:r>
            <a:rPr lang="en-US" sz="1400" b="0" kern="1200" dirty="0"/>
            <a:t> as necessary.</a:t>
          </a:r>
          <a:endParaRPr lang="en-US" sz="1400" kern="1200" dirty="0"/>
        </a:p>
      </dsp:txBody>
      <dsp:txXfrm>
        <a:off x="8305178" y="2937569"/>
        <a:ext cx="2116119" cy="1598546"/>
      </dsp:txXfrm>
    </dsp:sp>
    <dsp:sp modelId="{2AD01DED-E31E-467A-8874-FFA6AE19857E}">
      <dsp:nvSpPr>
        <dsp:cNvPr id="0" name=""/>
        <dsp:cNvSpPr/>
      </dsp:nvSpPr>
      <dsp:spPr>
        <a:xfrm>
          <a:off x="8266823" y="4536115"/>
          <a:ext cx="2192829" cy="703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0" rIns="63500" bIns="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(8)</a:t>
          </a:r>
        </a:p>
      </dsp:txBody>
      <dsp:txXfrm>
        <a:off x="8266823" y="4536115"/>
        <a:ext cx="1544246" cy="703867"/>
      </dsp:txXfrm>
    </dsp:sp>
    <dsp:sp modelId="{7EC2F22B-089B-4192-A9CD-7EF42A40A32F}">
      <dsp:nvSpPr>
        <dsp:cNvPr id="0" name=""/>
        <dsp:cNvSpPr/>
      </dsp:nvSpPr>
      <dsp:spPr>
        <a:xfrm>
          <a:off x="9873101" y="4647918"/>
          <a:ext cx="767490" cy="767490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266597-5398-43FD-8614-B69D81E2A4C3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D394C-70BE-4F93-A13D-8182A93A3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68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8A408-C502-4620-8D69-F58BCFFDD7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115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A </a:t>
            </a:r>
            <a:r>
              <a:rPr lang="en-US" dirty="0"/>
              <a:t>Sequential</a:t>
            </a:r>
            <a:r>
              <a:rPr lang="en-US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 model is appropriate for </a:t>
            </a:r>
            <a:r>
              <a:rPr lang="en-US" b="1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a plain stack of layers</a:t>
            </a:r>
            <a:r>
              <a:rPr lang="en-US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 where each layer has </a:t>
            </a:r>
            <a:r>
              <a:rPr lang="en-US" b="1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exactly one input tensor and one output tensor</a:t>
            </a:r>
            <a:r>
              <a:rPr lang="en-US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.</a:t>
            </a:r>
          </a:p>
          <a:p>
            <a:endParaRPr lang="en-US" b="0" i="0" dirty="0">
              <a:solidFill>
                <a:srgbClr val="212529"/>
              </a:solidFill>
              <a:effectLst/>
              <a:latin typeface="Open Sans" panose="020B0604020202020204" pitchFamily="34" charset="0"/>
            </a:endParaRP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Dense layer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is the regular deeply connected neural network layer. It is most common and frequently used layer. Dense layer does the below operation on the input and return the output.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D394C-70BE-4F93-A13D-8182A93A3E2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813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Adam : adaptive moment estimation</a:t>
            </a:r>
          </a:p>
          <a:p>
            <a:endParaRPr lang="en-US" dirty="0"/>
          </a:p>
          <a:p>
            <a:pPr algn="l" fontAlgn="base"/>
            <a:r>
              <a:rPr lang="en-US" b="0" i="0" dirty="0">
                <a:solidFill>
                  <a:srgbClr val="242729"/>
                </a:solidFill>
                <a:effectLst/>
                <a:latin typeface="-apple-system"/>
              </a:rPr>
              <a:t>By setting verbose 0, 1 or 2 you just say how do you want to 'see' the training progress for each epoch.</a:t>
            </a:r>
          </a:p>
          <a:p>
            <a:pPr algn="l" fontAlgn="base"/>
            <a:r>
              <a:rPr lang="en-US" b="0" i="0" dirty="0">
                <a:solidFill>
                  <a:srgbClr val="242729"/>
                </a:solidFill>
                <a:effectLst/>
                <a:latin typeface="-apple-system"/>
              </a:rPr>
              <a:t>verbose=0 will show you nothing (silent)</a:t>
            </a:r>
          </a:p>
          <a:p>
            <a:pPr algn="l" fontAlgn="base"/>
            <a:r>
              <a:rPr lang="en-US" b="0" i="0" dirty="0">
                <a:solidFill>
                  <a:srgbClr val="242729"/>
                </a:solidFill>
                <a:effectLst/>
                <a:latin typeface="-apple-system"/>
              </a:rPr>
              <a:t>verbose=1 will show you an animated progress bar like this:</a:t>
            </a:r>
          </a:p>
          <a:p>
            <a:pPr algn="l" fontAlgn="base"/>
            <a:r>
              <a:rPr lang="en-US" b="0" i="0" dirty="0">
                <a:solidFill>
                  <a:srgbClr val="242729"/>
                </a:solidFill>
                <a:effectLst/>
                <a:latin typeface="-apple-system"/>
              </a:rPr>
              <a:t>verbose=2 will just mention the number of epoch like this: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D394C-70BE-4F93-A13D-8182A93A3E2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24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FC5CE-CD96-4061-B9DE-199AEFFD49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A2C70A-96E5-4CDB-9D3A-FDAE8A2B94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2AE5E-B2E2-4EB3-8919-767B04895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2A13-795D-4710-9790-A818122EB7D9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59A25-F688-4523-8D59-A6A0E682D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5BA0E-AA1C-4028-91C9-EEB711C07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C6AFF-4D3F-42B5-8FB7-85807FAF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61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3DFB0-4A98-46F0-8634-36B896F76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4A0C47-4E56-403F-8C19-3DD44BBDA6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5310E-4116-4B82-9252-977285302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2A13-795D-4710-9790-A818122EB7D9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8CEF0-956F-4AD9-8204-340A96791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1C8AB-1ED1-48ED-9753-041D73FA8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C6AFF-4D3F-42B5-8FB7-85807FAF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39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A011EC-136E-478F-9024-720ECC38BD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9DBFE5-B16C-4ABF-8191-7D0AB8BE87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E3E42-A909-442B-A0EC-42C6F50B8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2A13-795D-4710-9790-A818122EB7D9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D67DFD-F762-4853-88E8-70AC97AE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BD5E7-A8CF-4E84-9064-01E032F0D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C6AFF-4D3F-42B5-8FB7-85807FAF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7905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BF1F789-5F18-4A39-AD7A-F27D50655E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6833" y="2834640"/>
            <a:ext cx="7803728" cy="1779684"/>
          </a:xfrm>
        </p:spPr>
        <p:txBody>
          <a:bodyPr anchor="t" anchorCtr="0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[Presentation title, </a:t>
            </a:r>
            <a:br>
              <a:rPr lang="en-US" dirty="0"/>
            </a:br>
            <a:r>
              <a:rPr lang="en-US" dirty="0"/>
              <a:t>four lines max]</a:t>
            </a:r>
          </a:p>
        </p:txBody>
      </p:sp>
      <p:cxnSp>
        <p:nvCxnSpPr>
          <p:cNvPr id="10" name="Line">
            <a:extLst>
              <a:ext uri="{FF2B5EF4-FFF2-40B4-BE49-F238E27FC236}">
                <a16:creationId xmlns:a16="http://schemas.microsoft.com/office/drawing/2014/main" id="{26A76A1E-D9BB-3D47-BDB3-0A2EB2F6A22E}"/>
              </a:ext>
            </a:extLst>
          </p:cNvPr>
          <p:cNvCxnSpPr>
            <a:cxnSpLocks/>
          </p:cNvCxnSpPr>
          <p:nvPr/>
        </p:nvCxnSpPr>
        <p:spPr bwMode="hidden">
          <a:xfrm>
            <a:off x="486832" y="4846320"/>
            <a:ext cx="1706880" cy="0"/>
          </a:xfrm>
          <a:prstGeom prst="line">
            <a:avLst/>
          </a:prstGeom>
          <a:ln w="25400" cap="flat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Subtitle">
            <a:extLst>
              <a:ext uri="{FF2B5EF4-FFF2-40B4-BE49-F238E27FC236}">
                <a16:creationId xmlns:a16="http://schemas.microsoft.com/office/drawing/2014/main" id="{DCD36CB7-C5B7-427E-B007-04E7C37DC9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833" y="5074921"/>
            <a:ext cx="5730240" cy="822893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ells Fargo Sans" panose="020B0503020203020204" pitchFamily="34" charset="0"/>
              <a:buNone/>
              <a:tabLst/>
              <a:defRPr sz="1200" baseline="0"/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r>
              <a:rPr lang="en-US" dirty="0"/>
              <a:t>[Date]</a:t>
            </a:r>
          </a:p>
          <a:p>
            <a:r>
              <a:rPr lang="en-US" dirty="0"/>
              <a:t>[Presenter 1]</a:t>
            </a:r>
          </a:p>
          <a:p>
            <a:r>
              <a:rPr lang="en-US" dirty="0"/>
              <a:t>[Presenter 2]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CD36CB7-C5B7-427E-B007-04E7C37DC940}"/>
              </a:ext>
            </a:extLst>
          </p:cNvPr>
          <p:cNvSpPr txBox="1">
            <a:spLocks/>
          </p:cNvSpPr>
          <p:nvPr userDrawn="1"/>
        </p:nvSpPr>
        <p:spPr>
          <a:xfrm>
            <a:off x="486833" y="545254"/>
            <a:ext cx="5730240" cy="822893"/>
          </a:xfrm>
          <a:prstGeom prst="rect">
            <a:avLst/>
          </a:prstGeom>
        </p:spPr>
        <p:txBody>
          <a:bodyPr vert="horz" lIns="0" tIns="0" rIns="0" bIns="0" spcCol="365760" rtlCol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ells Fargo Sans" panose="020B0503020203020204" pitchFamily="34" charset="0"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ells Fargo Sans" panose="020B0503020203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2021</a:t>
            </a:r>
            <a:r>
              <a:rPr lang="en-US" sz="1800" baseline="0" dirty="0"/>
              <a:t> Data Science Camp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6374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BF1F789-5F18-4A39-AD7A-F27D50655E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6833" y="2834640"/>
            <a:ext cx="5730240" cy="1779684"/>
          </a:xfrm>
        </p:spPr>
        <p:txBody>
          <a:bodyPr anchor="t" anchorCtr="0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[Presentation title, </a:t>
            </a:r>
            <a:br>
              <a:rPr lang="en-US" dirty="0"/>
            </a:br>
            <a:r>
              <a:rPr lang="en-US" dirty="0"/>
              <a:t>four lines max]</a:t>
            </a:r>
          </a:p>
        </p:txBody>
      </p:sp>
      <p:cxnSp>
        <p:nvCxnSpPr>
          <p:cNvPr id="10" name="Line">
            <a:extLst>
              <a:ext uri="{FF2B5EF4-FFF2-40B4-BE49-F238E27FC236}">
                <a16:creationId xmlns:a16="http://schemas.microsoft.com/office/drawing/2014/main" id="{26A76A1E-D9BB-3D47-BDB3-0A2EB2F6A22E}"/>
              </a:ext>
            </a:extLst>
          </p:cNvPr>
          <p:cNvCxnSpPr>
            <a:cxnSpLocks/>
          </p:cNvCxnSpPr>
          <p:nvPr/>
        </p:nvCxnSpPr>
        <p:spPr bwMode="hidden">
          <a:xfrm>
            <a:off x="486832" y="4846320"/>
            <a:ext cx="1706880" cy="0"/>
          </a:xfrm>
          <a:prstGeom prst="line">
            <a:avLst/>
          </a:prstGeom>
          <a:ln w="25400" cap="flat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Subtitle">
            <a:extLst>
              <a:ext uri="{FF2B5EF4-FFF2-40B4-BE49-F238E27FC236}">
                <a16:creationId xmlns:a16="http://schemas.microsoft.com/office/drawing/2014/main" id="{DCD36CB7-C5B7-427E-B007-04E7C37DC9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833" y="5074921"/>
            <a:ext cx="5730240" cy="822893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ells Fargo Sans" panose="020B0503020203020204" pitchFamily="34" charset="0"/>
              <a:buNone/>
              <a:tabLst/>
              <a:defRPr sz="1200" baseline="0"/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r>
              <a:rPr lang="en-US" dirty="0"/>
              <a:t>[Date]</a:t>
            </a:r>
          </a:p>
          <a:p>
            <a:r>
              <a:rPr lang="en-US" dirty="0"/>
              <a:t>[Presenter 1]</a:t>
            </a:r>
          </a:p>
          <a:p>
            <a:r>
              <a:rPr lang="en-US" dirty="0"/>
              <a:t>[Presenter 2]</a:t>
            </a:r>
          </a:p>
        </p:txBody>
      </p:sp>
      <p:sp>
        <p:nvSpPr>
          <p:cNvPr id="6" name="Picture">
            <a:extLst>
              <a:ext uri="{FF2B5EF4-FFF2-40B4-BE49-F238E27FC236}">
                <a16:creationId xmlns:a16="http://schemas.microsoft.com/office/drawing/2014/main" id="{73EA1C7A-1FB4-554C-9536-79F942D443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9440" y="2148840"/>
            <a:ext cx="4754880" cy="4023360"/>
          </a:xfrm>
          <a:solidFill>
            <a:srgbClr val="F4F0ED"/>
          </a:solidFill>
        </p:spPr>
        <p:txBody>
          <a:bodyPr anchor="ctr" anchorCtr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8527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cxnSp>
        <p:nvCxnSpPr>
          <p:cNvPr id="4" name="Line">
            <a:extLst>
              <a:ext uri="{FF2B5EF4-FFF2-40B4-BE49-F238E27FC236}">
                <a16:creationId xmlns:a16="http://schemas.microsoft.com/office/drawing/2014/main" id="{4D348C42-76C9-E94C-BD38-85471A87E30C}"/>
              </a:ext>
            </a:extLst>
          </p:cNvPr>
          <p:cNvCxnSpPr>
            <a:cxnSpLocks/>
          </p:cNvCxnSpPr>
          <p:nvPr/>
        </p:nvCxnSpPr>
        <p:spPr bwMode="hidden">
          <a:xfrm>
            <a:off x="487680" y="1600200"/>
            <a:ext cx="5364480" cy="0"/>
          </a:xfrm>
          <a:prstGeom prst="line">
            <a:avLst/>
          </a:prstGeom>
          <a:ln w="19050" cap="flat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828800"/>
            <a:ext cx="5364480" cy="4340224"/>
          </a:xfrm>
        </p:spPr>
        <p:txBody>
          <a:bodyPr numCol="1"/>
          <a:lstStyle>
            <a:lvl1pPr marL="171450" indent="-171450">
              <a:buFont typeface="Wells Fargo Sans" panose="020B0503020203020204" pitchFamily="34" charset="0"/>
              <a:buChar char="•"/>
              <a:tabLst>
                <a:tab pos="4024313" algn="r"/>
              </a:tabLst>
              <a:defRPr/>
            </a:lvl1pPr>
            <a:lvl2pPr marL="342900" indent="-171450">
              <a:tabLst>
                <a:tab pos="4024313" algn="r"/>
              </a:tabLst>
              <a:defRPr/>
            </a:lvl2pPr>
            <a:lvl3pPr marL="514350" indent="-171450">
              <a:tabLst>
                <a:tab pos="4024313" algn="r"/>
              </a:tabLst>
              <a:defRPr/>
            </a:lvl3pPr>
            <a:lvl4pPr marL="685800" indent="-171450">
              <a:tabLst>
                <a:tab pos="4024313" algn="r"/>
              </a:tabLst>
              <a:defRPr/>
            </a:lvl4pPr>
            <a:lvl5pPr marL="857250" indent="-171450">
              <a:tabLst>
                <a:tab pos="4024313" algn="r"/>
              </a:tabLst>
              <a:defRPr/>
            </a:lvl5pPr>
            <a:lvl6pPr marL="1028700" indent="-171450">
              <a:tabLst>
                <a:tab pos="4024313" algn="r"/>
              </a:tabLst>
              <a:defRPr/>
            </a:lvl6pPr>
            <a:lvl7pPr marL="1200150" indent="-171450">
              <a:tabLst>
                <a:tab pos="4024313" algn="r"/>
              </a:tabLst>
              <a:defRPr/>
            </a:lvl7pPr>
            <a:lvl8pPr marL="1371600" indent="-171450">
              <a:tabLst>
                <a:tab pos="4024313" algn="r"/>
              </a:tabLst>
              <a:defRPr/>
            </a:lvl8pPr>
            <a:lvl9pPr marL="1543050" indent="-171450">
              <a:tabLst>
                <a:tab pos="4024313" algn="r"/>
              </a:tabLst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F7941C5E-69DA-4A4E-99CB-9F761C3791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67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cxnSp>
        <p:nvCxnSpPr>
          <p:cNvPr id="4" name="Line">
            <a:extLst>
              <a:ext uri="{FF2B5EF4-FFF2-40B4-BE49-F238E27FC236}">
                <a16:creationId xmlns:a16="http://schemas.microsoft.com/office/drawing/2014/main" id="{4D348C42-76C9-E94C-BD38-85471A87E30C}"/>
              </a:ext>
            </a:extLst>
          </p:cNvPr>
          <p:cNvCxnSpPr>
            <a:cxnSpLocks/>
          </p:cNvCxnSpPr>
          <p:nvPr/>
        </p:nvCxnSpPr>
        <p:spPr bwMode="hidden">
          <a:xfrm>
            <a:off x="487680" y="1600200"/>
            <a:ext cx="5364480" cy="0"/>
          </a:xfrm>
          <a:prstGeom prst="line">
            <a:avLst/>
          </a:prstGeom>
          <a:ln w="19050" cap="flat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9" name="Line">
            <a:extLst>
              <a:ext uri="{FF2B5EF4-FFF2-40B4-BE49-F238E27FC236}">
                <a16:creationId xmlns:a16="http://schemas.microsoft.com/office/drawing/2014/main" id="{827E2BA7-0F08-6A47-9026-1A567427BC27}"/>
              </a:ext>
            </a:extLst>
          </p:cNvPr>
          <p:cNvCxnSpPr>
            <a:cxnSpLocks/>
          </p:cNvCxnSpPr>
          <p:nvPr/>
        </p:nvCxnSpPr>
        <p:spPr bwMode="hidden">
          <a:xfrm>
            <a:off x="6339840" y="1600200"/>
            <a:ext cx="5364480" cy="0"/>
          </a:xfrm>
          <a:prstGeom prst="line">
            <a:avLst/>
          </a:prstGeom>
          <a:ln w="19050" cap="flat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79" y="1828802"/>
            <a:ext cx="11217487" cy="4340224"/>
          </a:xfrm>
        </p:spPr>
        <p:txBody>
          <a:bodyPr numCol="2"/>
          <a:lstStyle>
            <a:lvl1pPr marL="171450" indent="-171450">
              <a:buFont typeface="Wells Fargo Sans" panose="020B0503020203020204" pitchFamily="34" charset="0"/>
              <a:buChar char="•"/>
              <a:tabLst>
                <a:tab pos="4024313" algn="r"/>
              </a:tabLst>
              <a:defRPr/>
            </a:lvl1pPr>
            <a:lvl2pPr marL="342900" indent="-171450">
              <a:tabLst>
                <a:tab pos="4024313" algn="r"/>
              </a:tabLst>
              <a:defRPr/>
            </a:lvl2pPr>
            <a:lvl3pPr marL="514350" indent="-171450">
              <a:tabLst>
                <a:tab pos="4024313" algn="r"/>
              </a:tabLst>
              <a:defRPr/>
            </a:lvl3pPr>
            <a:lvl4pPr marL="685800" indent="-171450">
              <a:tabLst>
                <a:tab pos="4024313" algn="r"/>
              </a:tabLst>
              <a:defRPr/>
            </a:lvl4pPr>
            <a:lvl5pPr marL="857250" indent="-171450">
              <a:tabLst>
                <a:tab pos="4024313" algn="r"/>
              </a:tabLst>
              <a:defRPr/>
            </a:lvl5pPr>
            <a:lvl6pPr marL="1028700" indent="-171450">
              <a:tabLst>
                <a:tab pos="4024313" algn="r"/>
              </a:tabLst>
              <a:defRPr/>
            </a:lvl6pPr>
            <a:lvl7pPr marL="1200150" indent="-171450">
              <a:tabLst>
                <a:tab pos="4024313" algn="r"/>
              </a:tabLst>
              <a:defRPr/>
            </a:lvl7pPr>
            <a:lvl8pPr marL="1371600" indent="-171450">
              <a:tabLst>
                <a:tab pos="4024313" algn="r"/>
              </a:tabLst>
              <a:defRPr/>
            </a:lvl8pPr>
            <a:lvl9pPr marL="1543050" indent="-171450">
              <a:tabLst>
                <a:tab pos="4024313" algn="r"/>
              </a:tabLst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07DB0427-6005-7646-A1DA-069FBA064B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2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33" y="1600202"/>
            <a:ext cx="11216640" cy="45688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16C968B0-98BE-A54C-8F1A-69CB67A0FB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84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9D9BA87F-F94E-2547-8D0D-4850B2717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ACDF6B2-62B8-404E-8D30-5948044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600202"/>
            <a:ext cx="7315200" cy="4568825"/>
          </a:xfrm>
        </p:spPr>
        <p:txBody>
          <a:bodyPr>
            <a:noAutofit/>
          </a:bodyPr>
          <a:lstStyle>
            <a:lvl1pPr marL="274320" indent="-274320">
              <a:lnSpc>
                <a:spcPct val="100000"/>
              </a:lnSpc>
              <a:buFont typeface="Wells Fargo Sans Display" panose="020B0503020203020204" pitchFamily="34" charset="0"/>
              <a:buChar char="•"/>
              <a:defRPr sz="2400">
                <a:latin typeface="+mj-lt"/>
              </a:defRPr>
            </a:lvl1pPr>
            <a:lvl2pPr marL="54864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2pPr>
            <a:lvl3pPr marL="82296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3pPr>
            <a:lvl4pPr marL="109728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4pPr>
            <a:lvl5pPr marL="137160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5pPr>
            <a:lvl6pPr marL="164592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6pPr>
            <a:lvl7pPr marL="192024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7pPr>
            <a:lvl8pPr marL="219456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8pPr>
            <a:lvl9pPr marL="2468880" indent="-274320">
              <a:lnSpc>
                <a:spcPct val="100000"/>
              </a:lnSpc>
              <a:buFont typeface="Wells Fargo Sans Display" panose="020B0503020203020204" pitchFamily="34" charset="0"/>
              <a:buChar char="–"/>
              <a:defRPr sz="2400">
                <a:latin typeface="+mj-lt"/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16C968B0-98BE-A54C-8F1A-69CB67A0FB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59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5A6DEEE1-C08A-1E44-BEC5-E09044562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80" y="1600200"/>
            <a:ext cx="536448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9840" y="1600200"/>
            <a:ext cx="536448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9BFDC9A-8BFC-8946-84F2-2786226F4A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9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0FEC781B-6995-FC4B-8081-5377A71B2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81" y="1600200"/>
            <a:ext cx="341376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89120" y="1600200"/>
            <a:ext cx="341376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AE1199F-835A-AB49-B657-252EF2C5A8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290562" y="1600200"/>
            <a:ext cx="3414605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7759C7B-BF36-F44D-BEAC-32033DC69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7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C7200-A645-4EBD-B7F2-6AEE3B4D9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8AE3F-5165-4880-A0BD-698F8C3E7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8F95C-D8F2-4F26-BFA2-C678A51E2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2A13-795D-4710-9790-A818122EB7D9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2EE03E-117F-4F66-92E9-73CCB7DA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65961-BC4A-4DD9-B9E6-9498A30DB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C6AFF-4D3F-42B5-8FB7-85807FAF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8787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bar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0FEC781B-6995-FC4B-8081-5377A71B2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81" y="1600200"/>
            <a:ext cx="341376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89121" y="1600200"/>
            <a:ext cx="7315199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5D805AD4-73CF-FE45-8F86-233D14A0CF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9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ba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0FEC781B-6995-FC4B-8081-5377A71B2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8C91035-5E9C-427C-BB14-3C95EF5E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81" y="1600200"/>
            <a:ext cx="731520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6D2EDA-1064-496E-9F5C-3A8317F7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90561" y="1600200"/>
            <a:ext cx="3413759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34BDA51D-739A-6147-AE33-B80AD50465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69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C0E22618-D046-4A43-A145-B5CC229DCC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" y="457200"/>
            <a:ext cx="11216640" cy="1005840"/>
          </a:xfrm>
        </p:spPr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5" name="Chart Placeholder 1">
            <a:extLst>
              <a:ext uri="{FF2B5EF4-FFF2-40B4-BE49-F238E27FC236}">
                <a16:creationId xmlns:a16="http://schemas.microsoft.com/office/drawing/2014/main" id="{1739FB7C-9269-7342-8648-01158E245B2B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87680" y="16002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6" name="Chart Placeholder 2">
            <a:extLst>
              <a:ext uri="{FF2B5EF4-FFF2-40B4-BE49-F238E27FC236}">
                <a16:creationId xmlns:a16="http://schemas.microsoft.com/office/drawing/2014/main" id="{A9A5DDBF-F036-D247-8214-85BE84E1C4F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389120" y="16002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E53449-679B-CC46-BF8F-F1C105ECD917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290560" y="16002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8" name="Chart Placeholder 4">
            <a:extLst>
              <a:ext uri="{FF2B5EF4-FFF2-40B4-BE49-F238E27FC236}">
                <a16:creationId xmlns:a16="http://schemas.microsoft.com/office/drawing/2014/main" id="{964DD178-5836-D24D-9CF5-2E0FDE4934E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87680" y="41148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9" name="Chart Placeholder 5">
            <a:extLst>
              <a:ext uri="{FF2B5EF4-FFF2-40B4-BE49-F238E27FC236}">
                <a16:creationId xmlns:a16="http://schemas.microsoft.com/office/drawing/2014/main" id="{CB0AE243-8D47-2941-B6AB-7A7BFCBEE1B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4389120" y="41148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0" name="Chart Placeholder 6">
            <a:extLst>
              <a:ext uri="{FF2B5EF4-FFF2-40B4-BE49-F238E27FC236}">
                <a16:creationId xmlns:a16="http://schemas.microsoft.com/office/drawing/2014/main" id="{C99EE39F-D270-8347-9E90-33ACBAEA0719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8290560" y="4114800"/>
            <a:ext cx="3413760" cy="20574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99DBD1E6-5A74-274B-8433-97A77208CD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3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rgbClr val="D7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33CB49-42F4-4BEC-BD47-AAACD63E2C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6833" y="457202"/>
            <a:ext cx="7316047" cy="57149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900"/>
              </a:spcBef>
              <a:buNone/>
              <a:defRPr sz="1200">
                <a:solidFill>
                  <a:schemeClr val="tx1"/>
                </a:solidFill>
              </a:defRPr>
            </a:lvl2pPr>
            <a:lvl3pPr marL="171450" indent="-171450">
              <a:spcBef>
                <a:spcPts val="900"/>
              </a:spcBef>
              <a:buFont typeface="Wells Fargo Sans" panose="020B0503020203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3429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4pPr>
            <a:lvl5pPr marL="5143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5pPr>
            <a:lvl6pPr marL="6858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6pPr>
            <a:lvl7pPr marL="8572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7pPr>
            <a:lvl8pPr marL="10287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8pPr>
            <a:lvl9pPr marL="12001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[Section header title or quote]</a:t>
            </a:r>
          </a:p>
          <a:p>
            <a:pPr lvl="1"/>
            <a:r>
              <a:rPr lang="en-US" dirty="0"/>
              <a:t>Additional information, if needed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17EF2A7E-ED94-E540-9CF4-B56F980A38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917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Orange">
    <p:bg>
      <p:bgPr>
        <a:solidFill>
          <a:srgbClr val="EB69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33CB49-42F4-4BEC-BD47-AAACD63E2C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6834" y="457202"/>
            <a:ext cx="7316047" cy="57149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900"/>
              </a:spcBef>
              <a:buNone/>
              <a:defRPr sz="1200">
                <a:solidFill>
                  <a:schemeClr val="tx1"/>
                </a:solidFill>
              </a:defRPr>
            </a:lvl2pPr>
            <a:lvl3pPr marL="171450" indent="-171450">
              <a:spcBef>
                <a:spcPts val="900"/>
              </a:spcBef>
              <a:buFont typeface="Wells Fargo Sans" panose="020B0503020203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3429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4pPr>
            <a:lvl5pPr marL="5143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5pPr>
            <a:lvl6pPr marL="6858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6pPr>
            <a:lvl7pPr marL="8572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7pPr>
            <a:lvl8pPr marL="10287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8pPr>
            <a:lvl9pPr marL="12001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[Section header title or quote]</a:t>
            </a:r>
          </a:p>
          <a:p>
            <a:pPr lvl="1"/>
            <a:r>
              <a:rPr lang="en-US" dirty="0"/>
              <a:t>Additional information, if needed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4E969CF6-897C-2A47-AFD1-3CED01FF01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90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Light Orange">
    <p:bg>
      <p:bgPr>
        <a:solidFill>
          <a:srgbClr val="FF96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33CB49-42F4-4BEC-BD47-AAACD63E2C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6833" y="457202"/>
            <a:ext cx="7316048" cy="57149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900"/>
              </a:spcBef>
              <a:buNone/>
              <a:defRPr sz="1200">
                <a:solidFill>
                  <a:schemeClr val="tx1"/>
                </a:solidFill>
              </a:defRPr>
            </a:lvl2pPr>
            <a:lvl3pPr marL="171450" indent="-171450">
              <a:spcBef>
                <a:spcPts val="900"/>
              </a:spcBef>
              <a:buFont typeface="Wells Fargo Sans" panose="020B0503020203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3429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4pPr>
            <a:lvl5pPr marL="5143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5pPr>
            <a:lvl6pPr marL="6858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6pPr>
            <a:lvl7pPr marL="8572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7pPr>
            <a:lvl8pPr marL="10287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8pPr>
            <a:lvl9pPr marL="12001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[Section header title or quote]</a:t>
            </a:r>
          </a:p>
          <a:p>
            <a:pPr lvl="1"/>
            <a:r>
              <a:rPr lang="en-US" dirty="0"/>
              <a:t>Additional information, if needed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A37D924-28E5-5843-9BA3-6C88EE563D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735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33CB49-42F4-4BEC-BD47-AAACD63E2C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6833" y="457202"/>
            <a:ext cx="7316048" cy="57149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900"/>
              </a:spcBef>
              <a:buNone/>
              <a:defRPr sz="1200">
                <a:solidFill>
                  <a:schemeClr val="tx1"/>
                </a:solidFill>
              </a:defRPr>
            </a:lvl2pPr>
            <a:lvl3pPr marL="171450" indent="-171450">
              <a:spcBef>
                <a:spcPts val="900"/>
              </a:spcBef>
              <a:buFont typeface="Wells Fargo Sans" panose="020B0503020203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3429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4pPr>
            <a:lvl5pPr marL="5143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5pPr>
            <a:lvl6pPr marL="6858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6pPr>
            <a:lvl7pPr marL="8572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7pPr>
            <a:lvl8pPr marL="102870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8pPr>
            <a:lvl9pPr marL="1200150" indent="-171450">
              <a:spcBef>
                <a:spcPts val="300"/>
              </a:spcBef>
              <a:buFont typeface="Wells Fargo Sans" panose="020B0503020203020204" pitchFamily="34" charset="0"/>
              <a:buChar char="–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[Section header title or quote]</a:t>
            </a:r>
          </a:p>
          <a:p>
            <a:pPr lvl="1"/>
            <a:r>
              <a:rPr lang="en-US" dirty="0"/>
              <a:t>Additional information, if needed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56A6D6C7-DEED-604E-9F87-29E1838E56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514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CD4D62C-8EA9-44FC-83B2-701A7A41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834" y="457200"/>
            <a:ext cx="7316047" cy="1005840"/>
          </a:xfrm>
        </p:spPr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3E076051-AE4B-CF44-AB12-A6CC31DC24E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86834" y="1600200"/>
            <a:ext cx="7316047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F62EF48E-356C-2242-ADD1-8AEA6280E3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90560" y="0"/>
            <a:ext cx="3901440" cy="6858000"/>
          </a:xfrm>
          <a:solidFill>
            <a:srgbClr val="F4F0ED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7042F1D1-52E8-5643-866B-0EB322CE1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ne Photo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CD4D62C-8EA9-44FC-83B2-701A7A41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0D26346-61C4-6C44-B93D-0EBC0C5CAE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7680" y="1600200"/>
            <a:ext cx="11216640" cy="41148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  <a:lvl2pPr marL="0" indent="0">
              <a:spcBef>
                <a:spcPts val="0"/>
              </a:spcBef>
              <a:buNone/>
              <a:defRPr sz="1000"/>
            </a:lvl2pPr>
            <a:lvl3pPr marL="0" indent="0">
              <a:spcBef>
                <a:spcPts val="0"/>
              </a:spcBef>
              <a:buNone/>
              <a:defRPr sz="1000"/>
            </a:lvl3pPr>
            <a:lvl4pPr marL="0" indent="0">
              <a:spcBef>
                <a:spcPts val="0"/>
              </a:spcBef>
              <a:buNone/>
              <a:defRPr sz="1000"/>
            </a:lvl4pPr>
            <a:lvl5pPr marL="0" indent="0">
              <a:spcBef>
                <a:spcPts val="0"/>
              </a:spcBef>
              <a:buNone/>
              <a:defRPr sz="1000"/>
            </a:lvl5pPr>
            <a:lvl6pPr marL="0" indent="0">
              <a:spcBef>
                <a:spcPts val="0"/>
              </a:spcBef>
              <a:buNone/>
              <a:defRPr sz="1000"/>
            </a:lvl6pPr>
            <a:lvl7pPr marL="0" indent="0">
              <a:spcBef>
                <a:spcPts val="0"/>
              </a:spcBef>
              <a:buNone/>
              <a:defRPr sz="1000"/>
            </a:lvl7pPr>
            <a:lvl8pPr marL="0" indent="0">
              <a:spcBef>
                <a:spcPts val="0"/>
              </a:spcBef>
              <a:buNone/>
              <a:defRPr sz="1000"/>
            </a:lvl8pPr>
            <a:lvl9pPr marL="0" indent="0">
              <a:spcBef>
                <a:spcPts val="0"/>
              </a:spcBef>
              <a:buNone/>
              <a:defRPr sz="1000"/>
            </a:lvl9pPr>
          </a:lstStyle>
          <a:p>
            <a:pPr lvl="0"/>
            <a:r>
              <a:rPr lang="en-US" dirty="0"/>
              <a:t>[Optional photo caption]</a:t>
            </a:r>
          </a:p>
        </p:txBody>
      </p:sp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F62EF48E-356C-2242-ADD1-8AEA6280E3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103120"/>
            <a:ext cx="12192000" cy="4754880"/>
          </a:xfrm>
          <a:solidFill>
            <a:srgbClr val="F4F0ED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6C7E36A9-B84B-7E40-9E84-C82B263BF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8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Photo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CD4D62C-8EA9-44FC-83B2-701A7A41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0D26346-61C4-6C44-B93D-0EBC0C5CAE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7680" y="1600200"/>
            <a:ext cx="7315201" cy="41148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  <a:lvl2pPr marL="0" indent="0">
              <a:spcBef>
                <a:spcPts val="0"/>
              </a:spcBef>
              <a:buNone/>
              <a:defRPr sz="1000"/>
            </a:lvl2pPr>
            <a:lvl3pPr marL="0" indent="0">
              <a:spcBef>
                <a:spcPts val="0"/>
              </a:spcBef>
              <a:buNone/>
              <a:defRPr sz="1000"/>
            </a:lvl3pPr>
            <a:lvl4pPr marL="0" indent="0">
              <a:spcBef>
                <a:spcPts val="0"/>
              </a:spcBef>
              <a:buNone/>
              <a:defRPr sz="1000"/>
            </a:lvl4pPr>
            <a:lvl5pPr marL="0" indent="0">
              <a:spcBef>
                <a:spcPts val="0"/>
              </a:spcBef>
              <a:buNone/>
              <a:defRPr sz="1000"/>
            </a:lvl5pPr>
            <a:lvl6pPr marL="0" indent="0">
              <a:spcBef>
                <a:spcPts val="0"/>
              </a:spcBef>
              <a:buNone/>
              <a:defRPr sz="1000"/>
            </a:lvl6pPr>
            <a:lvl7pPr marL="0" indent="0">
              <a:spcBef>
                <a:spcPts val="0"/>
              </a:spcBef>
              <a:buNone/>
              <a:defRPr sz="1000"/>
            </a:lvl7pPr>
            <a:lvl8pPr marL="0" indent="0">
              <a:spcBef>
                <a:spcPts val="0"/>
              </a:spcBef>
              <a:buNone/>
              <a:defRPr sz="1000"/>
            </a:lvl8pPr>
            <a:lvl9pPr marL="0" indent="0">
              <a:spcBef>
                <a:spcPts val="0"/>
              </a:spcBef>
              <a:buNone/>
              <a:defRPr sz="1000"/>
            </a:lvl9pPr>
          </a:lstStyle>
          <a:p>
            <a:pPr lvl="0"/>
            <a:r>
              <a:rPr lang="en-US" dirty="0"/>
              <a:t>[Optional photo caption]</a:t>
            </a:r>
          </a:p>
        </p:txBody>
      </p:sp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F62EF48E-356C-2242-ADD1-8AEA6280E3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103120"/>
            <a:ext cx="8290560" cy="4754880"/>
          </a:xfrm>
          <a:solidFill>
            <a:srgbClr val="F4F0ED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44CA248-D2A9-BE4C-8A71-862CADED02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90561" y="1600200"/>
            <a:ext cx="3413760" cy="41148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  <a:lvl2pPr marL="0" indent="0">
              <a:spcBef>
                <a:spcPts val="0"/>
              </a:spcBef>
              <a:buNone/>
              <a:defRPr sz="1000"/>
            </a:lvl2pPr>
            <a:lvl3pPr marL="0" indent="0">
              <a:spcBef>
                <a:spcPts val="0"/>
              </a:spcBef>
              <a:buNone/>
              <a:defRPr sz="1000"/>
            </a:lvl3pPr>
            <a:lvl4pPr marL="0" indent="0">
              <a:spcBef>
                <a:spcPts val="0"/>
              </a:spcBef>
              <a:buNone/>
              <a:defRPr sz="1000"/>
            </a:lvl4pPr>
            <a:lvl5pPr marL="0" indent="0">
              <a:spcBef>
                <a:spcPts val="0"/>
              </a:spcBef>
              <a:buNone/>
              <a:defRPr sz="1000"/>
            </a:lvl5pPr>
            <a:lvl6pPr marL="0" indent="0">
              <a:spcBef>
                <a:spcPts val="0"/>
              </a:spcBef>
              <a:buNone/>
              <a:defRPr sz="1000"/>
            </a:lvl6pPr>
            <a:lvl7pPr marL="0" indent="0">
              <a:spcBef>
                <a:spcPts val="0"/>
              </a:spcBef>
              <a:buNone/>
              <a:defRPr sz="1000"/>
            </a:lvl7pPr>
            <a:lvl8pPr marL="0" indent="0">
              <a:spcBef>
                <a:spcPts val="0"/>
              </a:spcBef>
              <a:buNone/>
              <a:defRPr sz="1000"/>
            </a:lvl8pPr>
            <a:lvl9pPr marL="0" indent="0">
              <a:spcBef>
                <a:spcPts val="0"/>
              </a:spcBef>
              <a:buNone/>
              <a:defRPr sz="1000"/>
            </a:lvl9pPr>
          </a:lstStyle>
          <a:p>
            <a:pPr lvl="0"/>
            <a:r>
              <a:rPr lang="en-US" dirty="0"/>
              <a:t>[Optional photo caption]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8DA8240D-0BD4-F841-8B8F-61635137F8E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90560" y="2103120"/>
            <a:ext cx="3901440" cy="4754880"/>
          </a:xfrm>
          <a:solidFill>
            <a:srgbClr val="B5ADAD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55695995-E9EC-9741-9AB6-FA7A10F3549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61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CDEAE-59B0-4E6E-BF9C-698B7E5F1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9143C-0B0B-4057-96D7-21A880753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72C0C-E30A-468F-A3C2-CE9A16343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2A13-795D-4710-9790-A818122EB7D9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46C55D-A01D-4D53-8A96-7495D02B4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04450-66DE-4EAB-8153-A4357BA0E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C6AFF-4D3F-42B5-8FB7-85807FAF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074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CD4D62C-8EA9-44FC-83B2-701A7A41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6E475588-47DB-0041-A49C-8F0EF86006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7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665BEEFC-B89E-9C41-8260-1542F0B43A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39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hank You">
            <a:extLst>
              <a:ext uri="{FF2B5EF4-FFF2-40B4-BE49-F238E27FC236}">
                <a16:creationId xmlns:a16="http://schemas.microsoft.com/office/drawing/2014/main" id="{D5C8B33B-B32E-0C4D-947A-87A5447D23F3}"/>
              </a:ext>
            </a:extLst>
          </p:cNvPr>
          <p:cNvSpPr txBox="1">
            <a:spLocks/>
          </p:cNvSpPr>
          <p:nvPr/>
        </p:nvSpPr>
        <p:spPr>
          <a:xfrm>
            <a:off x="487679" y="1600202"/>
            <a:ext cx="11217487" cy="16001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Thank you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580231D-7943-F647-B67D-262940DDDB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7680" y="4341847"/>
            <a:ext cx="3413760" cy="1830355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000"/>
            </a:lvl1pPr>
            <a:lvl2pPr marL="0" indent="0">
              <a:spcBef>
                <a:spcPts val="0"/>
              </a:spcBef>
              <a:buFontTx/>
              <a:buNone/>
              <a:defRPr sz="1000"/>
            </a:lvl2pPr>
            <a:lvl3pPr marL="0" indent="0">
              <a:spcBef>
                <a:spcPts val="0"/>
              </a:spcBef>
              <a:buFontTx/>
              <a:buNone/>
              <a:defRPr sz="1000"/>
            </a:lvl3pPr>
            <a:lvl4pPr marL="0" indent="0">
              <a:spcBef>
                <a:spcPts val="0"/>
              </a:spcBef>
              <a:buFontTx/>
              <a:buNone/>
              <a:defRPr sz="1000"/>
            </a:lvl4pPr>
            <a:lvl5pPr marL="0" indent="0">
              <a:spcBef>
                <a:spcPts val="0"/>
              </a:spcBef>
              <a:buFontTx/>
              <a:buNone/>
              <a:defRPr sz="1000"/>
            </a:lvl5pPr>
            <a:lvl6pPr marL="0" indent="0">
              <a:spcBef>
                <a:spcPts val="0"/>
              </a:spcBef>
              <a:buFontTx/>
              <a:buNone/>
              <a:defRPr sz="1000"/>
            </a:lvl6pPr>
            <a:lvl7pPr marL="0" indent="0">
              <a:spcBef>
                <a:spcPts val="0"/>
              </a:spcBef>
              <a:buFontTx/>
              <a:buNone/>
              <a:defRPr sz="1000"/>
            </a:lvl7pPr>
            <a:lvl8pPr marL="0" indent="0">
              <a:spcBef>
                <a:spcPts val="0"/>
              </a:spcBef>
              <a:buFontTx/>
              <a:buNone/>
              <a:defRPr sz="1000"/>
            </a:lvl8pPr>
            <a:lvl9pPr marL="0" indent="0">
              <a:spcBef>
                <a:spcPts val="0"/>
              </a:spcBef>
              <a:buFontTx/>
              <a:buNone/>
              <a:defRPr sz="1000"/>
            </a:lvl9pPr>
          </a:lstStyle>
          <a:p>
            <a:pPr lvl="0"/>
            <a:r>
              <a:rPr lang="en-US" dirty="0"/>
              <a:t>[Optional contact information]</a:t>
            </a:r>
          </a:p>
        </p:txBody>
      </p:sp>
    </p:spTree>
    <p:extLst>
      <p:ext uri="{BB962C8B-B14F-4D97-AF65-F5344CB8AC3E}">
        <p14:creationId xmlns:p14="http://schemas.microsoft.com/office/powerpoint/2010/main" val="223562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8A749-D600-44A9-95E1-1523856A8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088A-FC33-42B4-955C-2E2B542C0C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96983D-D5DE-4C8D-8821-4AECA3BDE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4E12CA-929C-41B7-8E03-EC56D995A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2A13-795D-4710-9790-A818122EB7D9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4C74F3-BCD8-4CC0-91BB-79CCFD90A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7DBF18-F0CF-47FE-AEDD-8B04316D3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C6AFF-4D3F-42B5-8FB7-85807FAF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195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5CC45-0B31-483C-9881-624157F8C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F4F20A-FB32-4359-B0A8-722269CF1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E9EBEC-9748-4571-9AAB-BD6F9B5C2E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36EA3D-5B24-4713-88B7-26DB56EA4E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5FC26F-5351-476F-A929-638768E897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E93084-A55C-4EAC-AD75-2E57F5F5C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2A13-795D-4710-9790-A818122EB7D9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A8CE5B-0333-41F3-B21F-08D420148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658167-4781-4FAC-AE2A-71DA8F97D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C6AFF-4D3F-42B5-8FB7-85807FAF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524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056B3-23E9-41AC-AECC-543359EDC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49C8C5-85E8-4459-B6A2-A1CD56675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2A13-795D-4710-9790-A818122EB7D9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E92F65-034F-4266-ACC6-F66F3AF98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B6C2D6-E88F-4D3D-9E70-8AB768349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C6AFF-4D3F-42B5-8FB7-85807FAF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4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10F4E5-A304-44A0-8594-C3C778DB5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2A13-795D-4710-9790-A818122EB7D9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FE6280-3261-43AA-B387-F65E351A5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95A1E-E78C-4634-90DA-DBACDD526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C6AFF-4D3F-42B5-8FB7-85807FAF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855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ECEF2-7BFE-460C-A670-5DBA2B4E8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428CC-F025-4E55-905F-8EDD7F43E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53B13F-AC0B-4A54-80EF-A8B194D2B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A16982-18FA-4216-AF99-CFECB7B7F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2A13-795D-4710-9790-A818122EB7D9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6B4DF0-8E2A-4945-9EAE-1E7638E07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51379C-5E15-4615-B761-B1C379667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C6AFF-4D3F-42B5-8FB7-85807FAF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107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D0A9E-1C0A-4CA8-86C7-92849D54A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92BD4F-F390-4CA4-AE22-620FF23884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4D3654-8292-4705-9CA3-5E41876354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4EC97-2CCF-4830-8675-BA3FE713D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2A13-795D-4710-9790-A818122EB7D9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5A5BC4-6EB1-48EC-BF13-55A190134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348BDD-B27A-40A9-ADCA-8A8D08ACE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C6AFF-4D3F-42B5-8FB7-85807FAF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42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04A971-6F3A-412A-BFA2-41810D08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FAAE3-065C-4083-B3A1-1DCEA8E23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5CE5C-E5D6-433A-85E0-0A4DF27A5E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582A13-795D-4710-9790-A818122EB7D9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6B5FD-0A16-436D-8D11-08E5E2DB53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38584-B6BB-4DE4-8AEA-0E0447EA2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C6AFF-4D3F-42B5-8FB7-85807FAF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79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1EF5521F-5C5A-4C48-8B35-7AA5E0604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457200"/>
            <a:ext cx="11216640" cy="10058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[Slide title]</a:t>
            </a:r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48CBF009-1B9F-4150-8EC1-2D97F9BB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680" y="1600200"/>
            <a:ext cx="11216640" cy="4572000"/>
          </a:xfrm>
          <a:prstGeom prst="rect">
            <a:avLst/>
          </a:prstGeom>
        </p:spPr>
        <p:txBody>
          <a:bodyPr vert="horz" lIns="0" tIns="0" rIns="0" bIns="0" spcCol="36576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3B92F20D-48D7-2E43-BCAC-BA410B21D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6640" y="6400800"/>
            <a:ext cx="487680" cy="228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B05743E-F914-4635-AEA3-16F0F1CA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83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Font typeface="Wells Fargo Sans" panose="020B0503020203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5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70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20015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indent="-171450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Wells Fargo Sans" panose="020B0503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">
          <p15:clr>
            <a:srgbClr val="F26B43"/>
          </p15:clr>
        </p15:guide>
        <p15:guide id="2" pos="230">
          <p15:clr>
            <a:srgbClr val="F26B43"/>
          </p15:clr>
        </p15:guide>
        <p15:guide id="3" pos="5530">
          <p15:clr>
            <a:srgbClr val="F26B43"/>
          </p15:clr>
        </p15:guide>
        <p15:guide id="4" orient="horz" pos="1008">
          <p15:clr>
            <a:srgbClr val="F26B43"/>
          </p15:clr>
        </p15:guide>
        <p15:guide id="5" orient="horz" pos="3888">
          <p15:clr>
            <a:srgbClr val="F26B43"/>
          </p15:clr>
        </p15:guide>
        <p15:guide id="6" orient="horz" pos="417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zoom.us/j/91028661059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tensorflow.org/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/index.php?curid=28761830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youtube.com/watch?v=B8R148hFxPw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2.xml"/><Relationship Id="rId2" Type="http://schemas.openxmlformats.org/officeDocument/2006/relationships/hyperlink" Target="https://www.youtube.com/watch?v=SUbqykXVx0A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hyperlink" Target="https://www.youtube.com/watch?v=qv6UVOQ0F44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DEB2C0-7182-4AD6-9081-122CFC3B44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226" y="826680"/>
            <a:ext cx="983354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2021 Data Science Camp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dirty="0">
                <a:solidFill>
                  <a:srgbClr val="FFFFFF"/>
                </a:solidFill>
              </a:rPr>
              <a:t>Artificial</a:t>
            </a: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000" dirty="0">
                <a:solidFill>
                  <a:srgbClr val="FFFFFF"/>
                </a:solidFill>
              </a:rPr>
              <a:t>Neural Networks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023E75-A2D5-4478-BCD7-6D46F07E38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226" y="3092970"/>
            <a:ext cx="9833548" cy="269397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Yuan Ke</a:t>
            </a:r>
          </a:p>
          <a:p>
            <a:r>
              <a:rPr lang="en-US" sz="2800" dirty="0">
                <a:solidFill>
                  <a:srgbClr val="C00000"/>
                </a:solidFill>
              </a:rPr>
              <a:t>The University of Georgia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July 15th, </a:t>
            </a:r>
            <a:r>
              <a:rPr lang="en-US" altLang="zh-CN" sz="2000" dirty="0">
                <a:solidFill>
                  <a:srgbClr val="000000"/>
                </a:solidFill>
              </a:rPr>
              <a:t>9:00</a:t>
            </a:r>
            <a:r>
              <a:rPr lang="en-US" sz="2000" dirty="0">
                <a:solidFill>
                  <a:srgbClr val="000000"/>
                </a:solidFill>
              </a:rPr>
              <a:t> – 1</a:t>
            </a:r>
            <a:r>
              <a:rPr lang="en-US" altLang="zh-CN" sz="2000" dirty="0">
                <a:solidFill>
                  <a:srgbClr val="000000"/>
                </a:solidFill>
              </a:rPr>
              <a:t>3</a:t>
            </a:r>
            <a:r>
              <a:rPr lang="en-US" sz="2000" dirty="0">
                <a:solidFill>
                  <a:srgbClr val="000000"/>
                </a:solidFill>
              </a:rPr>
              <a:t>:</a:t>
            </a:r>
            <a:r>
              <a:rPr lang="en-US" altLang="zh-CN" sz="2000" dirty="0">
                <a:solidFill>
                  <a:srgbClr val="000000"/>
                </a:solidFill>
              </a:rPr>
              <a:t>00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Zoom link: </a:t>
            </a:r>
            <a:r>
              <a:rPr lang="en-US" sz="20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https://zoom.us/j/91028661059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280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FCE96-7744-49C3-828A-A3452430B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362306"/>
            <a:ext cx="9440332" cy="1142683"/>
          </a:xfrm>
        </p:spPr>
        <p:txBody>
          <a:bodyPr>
            <a:normAutofit/>
          </a:bodyPr>
          <a:lstStyle/>
          <a:p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Issues of Perceptron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256BBE-4647-45B4-979F-7E0C41AD37D0}"/>
              </a:ext>
            </a:extLst>
          </p:cNvPr>
          <p:cNvSpPr txBox="1">
            <a:spLocks/>
          </p:cNvSpPr>
          <p:nvPr/>
        </p:nvSpPr>
        <p:spPr>
          <a:xfrm>
            <a:off x="990601" y="1504990"/>
            <a:ext cx="10719812" cy="7141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Though intuitive, </a:t>
            </a:r>
            <a:r>
              <a:rPr lang="en-US" altLang="zh-CN" sz="2400" dirty="0">
                <a:solidFill>
                  <a:srgbClr val="FF0000"/>
                </a:solidFill>
              </a:rPr>
              <a:t>perceptron</a:t>
            </a:r>
            <a:r>
              <a:rPr lang="en-US" altLang="zh-CN" sz="2400" dirty="0"/>
              <a:t> has some issues in practice. Today, it's more common to use other models of </a:t>
            </a:r>
            <a:r>
              <a:rPr lang="en-US" altLang="zh-CN" sz="2400" dirty="0">
                <a:solidFill>
                  <a:srgbClr val="0070C0"/>
                </a:solidFill>
              </a:rPr>
              <a:t>artificial neurons</a:t>
            </a:r>
            <a:r>
              <a:rPr lang="en-US" altLang="zh-CN" sz="2400" dirty="0"/>
              <a:t>, like </a:t>
            </a:r>
            <a:r>
              <a:rPr lang="en-US" altLang="zh-CN" sz="2400" dirty="0">
                <a:solidFill>
                  <a:srgbClr val="7030A0"/>
                </a:solidFill>
              </a:rPr>
              <a:t>sigmoid neurons</a:t>
            </a:r>
            <a:r>
              <a:rPr lang="en-US" altLang="zh-CN" sz="2400" dirty="0"/>
              <a:t>.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8752D0-F916-44B7-B3EC-B1CBA6D1F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661" y="2413337"/>
            <a:ext cx="6140752" cy="39363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EFA792-9A72-4878-AC53-D8B9070F82B3}"/>
              </a:ext>
            </a:extLst>
          </p:cNvPr>
          <p:cNvSpPr txBox="1"/>
          <p:nvPr/>
        </p:nvSpPr>
        <p:spPr>
          <a:xfrm>
            <a:off x="873140" y="2673366"/>
            <a:ext cx="459616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200" dirty="0">
                <a:solidFill>
                  <a:srgbClr val="FF0000"/>
                </a:solidFill>
              </a:rPr>
              <a:t>Perceptron </a:t>
            </a:r>
            <a:r>
              <a:rPr lang="en-US" altLang="zh-CN" sz="2200" dirty="0"/>
              <a:t>can only take </a:t>
            </a:r>
            <a:r>
              <a:rPr lang="en-US" altLang="zh-CN" sz="2200" dirty="0">
                <a:solidFill>
                  <a:schemeClr val="accent2">
                    <a:lumMod val="75000"/>
                  </a:schemeClr>
                </a:solidFill>
              </a:rPr>
              <a:t>binary inputs</a:t>
            </a:r>
            <a:r>
              <a:rPr lang="en-US" altLang="zh-CN" sz="2200" dirty="0"/>
              <a:t> and produce </a:t>
            </a:r>
            <a:r>
              <a:rPr lang="en-US" altLang="zh-CN" sz="2200" dirty="0">
                <a:solidFill>
                  <a:srgbClr val="7030A0"/>
                </a:solidFill>
              </a:rPr>
              <a:t>binary outputs</a:t>
            </a:r>
            <a:r>
              <a:rPr lang="en-US" altLang="zh-CN" sz="2200" dirty="0"/>
              <a:t>.  It is not suitable for the variables with more than two options or even continuous.</a:t>
            </a:r>
          </a:p>
          <a:p>
            <a:pPr marL="457200" indent="-457200">
              <a:buFont typeface="+mj-lt"/>
              <a:buAutoNum type="arabicPeriod"/>
            </a:pPr>
            <a:endParaRPr lang="en-US" altLang="zh-CN" sz="22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200" dirty="0">
                <a:solidFill>
                  <a:srgbClr val="FF0000"/>
                </a:solidFill>
              </a:rPr>
              <a:t>Perceptron</a:t>
            </a:r>
            <a:r>
              <a:rPr lang="en-US" altLang="zh-CN" sz="2200" dirty="0"/>
              <a:t> is equivalent to a </a:t>
            </a:r>
            <a:r>
              <a:rPr lang="en-US" altLang="zh-CN" sz="2200" dirty="0">
                <a:solidFill>
                  <a:srgbClr val="0070C0"/>
                </a:solidFill>
              </a:rPr>
              <a:t>step/indicator function </a:t>
            </a:r>
            <a:r>
              <a:rPr lang="en-US" altLang="zh-CN" sz="2200" dirty="0"/>
              <a:t>and hence is sensitive to small changes close to the threshold value.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17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FCE96-7744-49C3-828A-A3452430B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362306"/>
            <a:ext cx="9440332" cy="1142683"/>
          </a:xfrm>
        </p:spPr>
        <p:txBody>
          <a:bodyPr>
            <a:normAutofit/>
          </a:bodyPr>
          <a:lstStyle/>
          <a:p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Sigmoid 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4256BBE-4647-45B4-979F-7E0C41AD37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0601" y="1504989"/>
                <a:ext cx="10719812" cy="499070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200" dirty="0"/>
                  <a:t>Just like a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perceptron</a:t>
                </a:r>
                <a:r>
                  <a:rPr lang="en-US" altLang="zh-CN" sz="2200" dirty="0"/>
                  <a:t>, the </a:t>
                </a:r>
                <a:r>
                  <a:rPr lang="en-US" altLang="zh-CN" sz="2200" dirty="0">
                    <a:solidFill>
                      <a:srgbClr val="0070C0"/>
                    </a:solidFill>
                  </a:rPr>
                  <a:t>sigmoid neuron </a:t>
                </a:r>
                <a:r>
                  <a:rPr lang="en-US" altLang="zh-CN" sz="2200" dirty="0"/>
                  <a:t>has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sz="2200" dirty="0"/>
                  <a:t>. But instead of being just 0 or 1, these </a:t>
                </a:r>
                <a:r>
                  <a:rPr lang="en-US" altLang="zh-CN" sz="2200" dirty="0">
                    <a:solidFill>
                      <a:schemeClr val="accent2">
                        <a:lumMod val="75000"/>
                      </a:schemeClr>
                    </a:solidFill>
                  </a:rPr>
                  <a:t>inputs</a:t>
                </a:r>
                <a:r>
                  <a:rPr lang="en-US" altLang="zh-CN" sz="2200" dirty="0"/>
                  <a:t> can also take on any values between 0 and 1.  Also just like a perceptron, the </a:t>
                </a:r>
                <a:r>
                  <a:rPr lang="en-US" altLang="zh-CN" sz="2200" dirty="0">
                    <a:solidFill>
                      <a:srgbClr val="0070C0"/>
                    </a:solidFill>
                  </a:rPr>
                  <a:t>sigmoid neuron </a:t>
                </a:r>
                <a:r>
                  <a:rPr lang="en-US" altLang="zh-CN" sz="2200" dirty="0"/>
                  <a:t>has weights for each input,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200" dirty="0"/>
                  <a:t>, and an overall bias,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sz="2200" dirty="0"/>
                  <a:t>. </a:t>
                </a:r>
              </a:p>
              <a:p>
                <a:endParaRPr lang="en-US" altLang="zh-CN" sz="2200" dirty="0"/>
              </a:p>
              <a:p>
                <a:r>
                  <a:rPr lang="en-US" altLang="zh-CN" sz="2200" dirty="0"/>
                  <a:t>But the </a:t>
                </a:r>
                <a:r>
                  <a:rPr lang="en-US" altLang="zh-CN" sz="2200" dirty="0">
                    <a:solidFill>
                      <a:srgbClr val="7030A0"/>
                    </a:solidFill>
                  </a:rPr>
                  <a:t>output</a:t>
                </a:r>
                <a:r>
                  <a:rPr lang="en-US" altLang="zh-CN" sz="2200" dirty="0"/>
                  <a:t> is not 0 or 1. Instead, it's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200" dirty="0"/>
                  <a:t>, where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altLang="zh-CN" sz="2200" dirty="0"/>
                  <a:t> is called the </a:t>
                </a:r>
                <a:r>
                  <a:rPr lang="en-US" altLang="zh-CN" sz="2200" dirty="0">
                    <a:solidFill>
                      <a:srgbClr val="0070C0"/>
                    </a:solidFill>
                  </a:rPr>
                  <a:t>sigmoid function</a:t>
                </a:r>
                <a:r>
                  <a:rPr lang="en-US" altLang="zh-CN" sz="2200" dirty="0"/>
                  <a:t>, and is defined by: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2200" dirty="0"/>
                  <a:t>.</a:t>
                </a:r>
              </a:p>
              <a:p>
                <a:pPr marL="0" indent="0" algn="ctr">
                  <a:buNone/>
                </a:pPr>
                <a:endParaRPr lang="en-US" altLang="zh-CN" sz="2200" dirty="0"/>
              </a:p>
              <a:p>
                <a:r>
                  <a:rPr lang="en-US" altLang="zh-CN" sz="2200" dirty="0"/>
                  <a:t>To put it all a little more explicitly, the </a:t>
                </a:r>
                <a:r>
                  <a:rPr lang="en-US" altLang="zh-CN" sz="2200" dirty="0">
                    <a:solidFill>
                      <a:srgbClr val="7030A0"/>
                    </a:solidFill>
                  </a:rPr>
                  <a:t>output</a:t>
                </a:r>
                <a:r>
                  <a:rPr lang="en-US" altLang="zh-CN" sz="2200" dirty="0"/>
                  <a:t> of a </a:t>
                </a:r>
                <a:r>
                  <a:rPr lang="en-US" altLang="zh-CN" sz="2200" dirty="0">
                    <a:solidFill>
                      <a:srgbClr val="0070C0"/>
                    </a:solidFill>
                  </a:rPr>
                  <a:t>sigmoid neuron </a:t>
                </a:r>
                <a:r>
                  <a:rPr lang="en-US" altLang="zh-CN" sz="2200" dirty="0"/>
                  <a:t>with </a:t>
                </a:r>
                <a:r>
                  <a:rPr lang="en-US" altLang="zh-CN" sz="2200" dirty="0">
                    <a:solidFill>
                      <a:schemeClr val="accent2">
                        <a:lumMod val="75000"/>
                      </a:schemeClr>
                    </a:solidFill>
                  </a:rPr>
                  <a:t>inputs</a:t>
                </a:r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200" dirty="0"/>
                  <a:t>,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200" dirty="0"/>
                  <a:t>and bias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sz="2200" dirty="0"/>
                  <a:t>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4256BBE-4647-45B4-979F-7E0C41AD3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1" y="1504989"/>
                <a:ext cx="10719812" cy="4990705"/>
              </a:xfrm>
              <a:prstGeom prst="rect">
                <a:avLst/>
              </a:prstGeom>
              <a:blipFill>
                <a:blip r:embed="rId2"/>
                <a:stretch>
                  <a:fillRect l="-683" t="-855" r="-8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938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FCE96-7744-49C3-828A-A3452430B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362306"/>
            <a:ext cx="9440332" cy="1142683"/>
          </a:xfrm>
        </p:spPr>
        <p:txBody>
          <a:bodyPr>
            <a:normAutofit/>
          </a:bodyPr>
          <a:lstStyle/>
          <a:p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Sigmoid Function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256BBE-4647-45B4-979F-7E0C41AD37D0}"/>
              </a:ext>
            </a:extLst>
          </p:cNvPr>
          <p:cNvSpPr txBox="1">
            <a:spLocks/>
          </p:cNvSpPr>
          <p:nvPr/>
        </p:nvSpPr>
        <p:spPr>
          <a:xfrm>
            <a:off x="990601" y="1504990"/>
            <a:ext cx="10719812" cy="7141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At the first sight, </a:t>
            </a:r>
            <a:r>
              <a:rPr lang="en-US" altLang="zh-CN" sz="2400" dirty="0">
                <a:solidFill>
                  <a:srgbClr val="0070C0"/>
                </a:solidFill>
              </a:rPr>
              <a:t>sigmoid neurons </a:t>
            </a:r>
            <a:r>
              <a:rPr lang="en-US" altLang="zh-CN" sz="2400" dirty="0"/>
              <a:t>appear very different to </a:t>
            </a:r>
            <a:r>
              <a:rPr lang="en-US" altLang="zh-CN" sz="2400" dirty="0" err="1">
                <a:solidFill>
                  <a:srgbClr val="FF0000"/>
                </a:solidFill>
              </a:rPr>
              <a:t>perceptrons</a:t>
            </a:r>
            <a:r>
              <a:rPr lang="en-US" altLang="zh-CN" sz="2400" dirty="0"/>
              <a:t>. In fact, there are many similarities between </a:t>
            </a:r>
            <a:r>
              <a:rPr lang="en-US" altLang="zh-CN" sz="2400" dirty="0" err="1">
                <a:solidFill>
                  <a:srgbClr val="FF0000"/>
                </a:solidFill>
              </a:rPr>
              <a:t>perceptrons</a:t>
            </a:r>
            <a:r>
              <a:rPr lang="en-US" altLang="zh-CN" sz="2400" dirty="0"/>
              <a:t> and </a:t>
            </a:r>
            <a:r>
              <a:rPr lang="en-US" altLang="zh-CN" sz="2400" dirty="0">
                <a:solidFill>
                  <a:srgbClr val="0070C0"/>
                </a:solidFill>
              </a:rPr>
              <a:t>sigmoid neurons</a:t>
            </a:r>
            <a:r>
              <a:rPr lang="en-US" altLang="zh-CN" sz="24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8752D0-F916-44B7-B3EC-B1CBA6D1F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573" y="2413337"/>
            <a:ext cx="5850928" cy="39363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EFA792-9A72-4878-AC53-D8B9070F82B3}"/>
                  </a:ext>
                </a:extLst>
              </p:cNvPr>
              <p:cNvSpPr txBox="1"/>
              <p:nvPr/>
            </p:nvSpPr>
            <p:spPr>
              <a:xfrm>
                <a:off x="869334" y="2473311"/>
                <a:ext cx="4841433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altLang="zh-CN" sz="2200" dirty="0"/>
                  <a:t>When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sz="2200" dirty="0"/>
                  <a:t> is a large positive value,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≈1</m:t>
                    </m:r>
                  </m:oMath>
                </a14:m>
                <a:r>
                  <a:rPr lang="en-US" altLang="zh-CN" sz="2200" dirty="0"/>
                  <a:t>.  When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 sz="2200" dirty="0"/>
                  <a:t> is very negative,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2200" dirty="0"/>
                  <a:t>. On these two extreme cases, the behavior of a </a:t>
                </a:r>
                <a:r>
                  <a:rPr lang="en-US" altLang="zh-CN" sz="2200" dirty="0">
                    <a:solidFill>
                      <a:srgbClr val="0070C0"/>
                    </a:solidFill>
                  </a:rPr>
                  <a:t>sigmoid neuron </a:t>
                </a:r>
                <a:r>
                  <a:rPr lang="en-US" altLang="zh-CN" sz="2200" dirty="0"/>
                  <a:t>closely approximates a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perceptron</a:t>
                </a:r>
                <a:r>
                  <a:rPr lang="en-US" altLang="zh-CN" sz="2200" dirty="0"/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altLang="zh-CN" sz="22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sz="2200" dirty="0"/>
                  <a:t>when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 sz="2200" dirty="0"/>
                  <a:t> is of modest size,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altLang="zh-CN" sz="2200" dirty="0"/>
                  <a:t> increase from 0 to 1. This avoid the sharp transition in </a:t>
                </a:r>
                <a:r>
                  <a:rPr lang="en-US" altLang="zh-CN" sz="2200" dirty="0">
                    <a:solidFill>
                      <a:srgbClr val="7030A0"/>
                    </a:solidFill>
                  </a:rPr>
                  <a:t>step function</a:t>
                </a:r>
                <a:r>
                  <a:rPr lang="en-US" altLang="zh-CN" sz="2200" dirty="0"/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EFA792-9A72-4878-AC53-D8B9070F8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334" y="2473311"/>
                <a:ext cx="4841433" cy="3477875"/>
              </a:xfrm>
              <a:prstGeom prst="rect">
                <a:avLst/>
              </a:prstGeom>
              <a:blipFill>
                <a:blip r:embed="rId3"/>
                <a:stretch>
                  <a:fillRect l="-1763" t="-1404" r="-2645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891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FCE96-7744-49C3-828A-A3452430B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362306"/>
            <a:ext cx="9440332" cy="1142683"/>
          </a:xfrm>
        </p:spPr>
        <p:txBody>
          <a:bodyPr>
            <a:normAutofit/>
          </a:bodyPr>
          <a:lstStyle/>
          <a:p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Property of Sigmoid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4256BBE-4647-45B4-979F-7E0C41AD37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0601" y="1504989"/>
                <a:ext cx="10719812" cy="499070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200" dirty="0"/>
                  <a:t>The smoothness of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altLang="zh-CN" sz="2200" dirty="0"/>
                  <a:t> means that small changes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200" dirty="0"/>
                  <a:t> in the </a:t>
                </a:r>
                <a:r>
                  <a:rPr lang="en-US" altLang="zh-CN" sz="2200" dirty="0">
                    <a:solidFill>
                      <a:schemeClr val="accent2">
                        <a:lumMod val="75000"/>
                      </a:schemeClr>
                    </a:solidFill>
                  </a:rPr>
                  <a:t>weights</a:t>
                </a:r>
                <a:r>
                  <a:rPr lang="en-US" altLang="zh-CN" sz="22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sz="2200" dirty="0"/>
                  <a:t> in the </a:t>
                </a:r>
                <a:r>
                  <a:rPr lang="en-US" altLang="zh-CN" sz="2200" dirty="0">
                    <a:solidFill>
                      <a:srgbClr val="7030A0"/>
                    </a:solidFill>
                  </a:rPr>
                  <a:t>bias</a:t>
                </a:r>
                <a:r>
                  <a:rPr lang="en-US" altLang="zh-CN" sz="2200" dirty="0"/>
                  <a:t> will produce a small change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</a:rPr>
                      <m:t>ΔOutput</m:t>
                    </m:r>
                  </m:oMath>
                </a14:m>
                <a:r>
                  <a:rPr lang="en-US" altLang="zh-CN" sz="2200" dirty="0"/>
                  <a:t> in the </a:t>
                </a:r>
                <a:r>
                  <a:rPr lang="en-US" altLang="zh-CN" sz="2200" dirty="0">
                    <a:solidFill>
                      <a:srgbClr val="00B050"/>
                    </a:solidFill>
                  </a:rPr>
                  <a:t>output</a:t>
                </a:r>
                <a:r>
                  <a:rPr lang="en-US" altLang="zh-CN" sz="2200" dirty="0"/>
                  <a:t> from the </a:t>
                </a:r>
                <a:r>
                  <a:rPr lang="en-US" altLang="zh-CN" sz="2200" dirty="0">
                    <a:solidFill>
                      <a:srgbClr val="0070C0"/>
                    </a:solidFill>
                  </a:rPr>
                  <a:t>neuron</a:t>
                </a:r>
                <a:r>
                  <a:rPr lang="en-US" altLang="zh-CN" sz="2200" dirty="0"/>
                  <a:t>.</a:t>
                </a:r>
              </a:p>
              <a:p>
                <a:endParaRPr lang="en-US" altLang="zh-CN" sz="2200" dirty="0"/>
              </a:p>
              <a:p>
                <a:r>
                  <a:rPr lang="en-US" altLang="zh-CN" sz="2200" dirty="0"/>
                  <a:t>In fact, calculus tells us that Δoutput is well approximated by</a:t>
                </a:r>
              </a:p>
              <a:p>
                <a:endParaRPr lang="en-US" altLang="zh-CN" sz="22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2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𝑂𝑢𝑡𝑝𝑢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𝑂𝑢𝑡𝑝𝑢𝑡</m:t>
                              </m:r>
                            </m:num>
                            <m:den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m:rPr>
                          <m:sty m:val="p"/>
                        </m:rPr>
                        <a:rPr lang="en-US" altLang="zh-CN" sz="22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𝑂𝑢𝑡𝑝𝑢𝑡</m:t>
                          </m:r>
                        </m:num>
                        <m:den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sz="22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2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sz="2200" dirty="0"/>
              </a:p>
              <a:p>
                <a:pPr marL="0" indent="0" algn="ctr">
                  <a:buNone/>
                </a:pPr>
                <a:endParaRPr lang="en-US" altLang="zh-CN" sz="2200" dirty="0"/>
              </a:p>
              <a:p>
                <a:r>
                  <a:rPr lang="en-US" altLang="zh-CN" sz="2200" dirty="0"/>
                  <a:t>While the expression above looks complicated it's actually saying something very simple: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>
                        <a:latin typeface="Cambria Math" panose="02040503050406030204" pitchFamily="18" charset="0"/>
                      </a:rPr>
                      <m:t>ΔOutput</m:t>
                    </m:r>
                  </m:oMath>
                </a14:m>
                <a:r>
                  <a:rPr lang="en-US" altLang="zh-CN" sz="2200" dirty="0"/>
                  <a:t> is a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linear function </a:t>
                </a:r>
                <a:r>
                  <a:rPr lang="en-US" altLang="zh-CN" sz="2200" dirty="0"/>
                  <a:t>of the changes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2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sz="2200" dirty="0"/>
                  <a:t> in the </a:t>
                </a:r>
                <a:r>
                  <a:rPr lang="en-US" altLang="zh-CN" sz="2200" dirty="0">
                    <a:solidFill>
                      <a:schemeClr val="accent2">
                        <a:lumMod val="75000"/>
                      </a:schemeClr>
                    </a:solidFill>
                  </a:rPr>
                  <a:t>weights</a:t>
                </a:r>
                <a:r>
                  <a:rPr lang="en-US" altLang="zh-CN" sz="2200" dirty="0"/>
                  <a:t> and </a:t>
                </a:r>
                <a:r>
                  <a:rPr lang="en-US" altLang="zh-CN" sz="2200" dirty="0">
                    <a:solidFill>
                      <a:srgbClr val="7030A0"/>
                    </a:solidFill>
                  </a:rPr>
                  <a:t>bias</a:t>
                </a:r>
                <a:r>
                  <a:rPr lang="en-US" altLang="zh-CN" sz="2200" dirty="0"/>
                  <a:t>. </a:t>
                </a:r>
              </a:p>
              <a:p>
                <a:endParaRPr lang="en-US" altLang="zh-CN" sz="2200" dirty="0"/>
              </a:p>
              <a:p>
                <a:r>
                  <a:rPr lang="en-US" altLang="zh-CN" sz="2200" dirty="0"/>
                  <a:t>This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linearity</a:t>
                </a:r>
                <a:r>
                  <a:rPr lang="en-US" altLang="zh-CN" sz="2200" dirty="0"/>
                  <a:t> makes it easy to choose small changes in the </a:t>
                </a:r>
                <a:r>
                  <a:rPr lang="en-US" altLang="zh-CN" sz="2200" dirty="0">
                    <a:solidFill>
                      <a:schemeClr val="accent2">
                        <a:lumMod val="75000"/>
                      </a:schemeClr>
                    </a:solidFill>
                  </a:rPr>
                  <a:t>weights</a:t>
                </a:r>
                <a:r>
                  <a:rPr lang="en-US" altLang="zh-CN" sz="2200" dirty="0"/>
                  <a:t> and </a:t>
                </a:r>
                <a:r>
                  <a:rPr lang="en-US" altLang="zh-CN" sz="2200" dirty="0">
                    <a:solidFill>
                      <a:srgbClr val="7030A0"/>
                    </a:solidFill>
                  </a:rPr>
                  <a:t>biases</a:t>
                </a:r>
                <a:r>
                  <a:rPr lang="en-US" altLang="zh-CN" sz="2200" dirty="0"/>
                  <a:t> to achieve any desired small change in the </a:t>
                </a:r>
                <a:r>
                  <a:rPr lang="en-US" altLang="zh-CN" sz="2200" dirty="0">
                    <a:solidFill>
                      <a:srgbClr val="00B050"/>
                    </a:solidFill>
                  </a:rPr>
                  <a:t>output</a:t>
                </a:r>
                <a:r>
                  <a:rPr lang="en-US" altLang="zh-CN" sz="2200" dirty="0"/>
                  <a:t>.</a:t>
                </a:r>
              </a:p>
              <a:p>
                <a:endParaRPr lang="en-US" altLang="zh-CN" sz="22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4256BBE-4647-45B4-979F-7E0C41AD3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1" y="1504989"/>
                <a:ext cx="10719812" cy="4990705"/>
              </a:xfrm>
              <a:prstGeom prst="rect">
                <a:avLst/>
              </a:prstGeom>
              <a:blipFill>
                <a:blip r:embed="rId2"/>
                <a:stretch>
                  <a:fillRect l="-683" t="-1343" b="-2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958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FCE96-7744-49C3-828A-A3452430B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362306"/>
            <a:ext cx="9440332" cy="1142683"/>
          </a:xfrm>
        </p:spPr>
        <p:txBody>
          <a:bodyPr>
            <a:normAutofit/>
          </a:bodyPr>
          <a:lstStyle/>
          <a:p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Property of Sigmoid Function (cont.)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256BBE-4647-45B4-979F-7E0C41AD37D0}"/>
              </a:ext>
            </a:extLst>
          </p:cNvPr>
          <p:cNvSpPr txBox="1">
            <a:spLocks/>
          </p:cNvSpPr>
          <p:nvPr/>
        </p:nvSpPr>
        <p:spPr>
          <a:xfrm>
            <a:off x="990601" y="1504990"/>
            <a:ext cx="10719812" cy="9983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200" dirty="0"/>
              <a:t>Though </a:t>
            </a:r>
            <a:r>
              <a:rPr lang="en-US" altLang="zh-CN" sz="2200" dirty="0">
                <a:solidFill>
                  <a:srgbClr val="0070C0"/>
                </a:solidFill>
              </a:rPr>
              <a:t>sigmoid neurons </a:t>
            </a:r>
            <a:r>
              <a:rPr lang="en-US" altLang="zh-CN" sz="2200" dirty="0"/>
              <a:t>have much of the same qualitative behavior as </a:t>
            </a:r>
            <a:r>
              <a:rPr lang="en-US" altLang="zh-CN" sz="2200" dirty="0" err="1">
                <a:solidFill>
                  <a:srgbClr val="FF0000"/>
                </a:solidFill>
              </a:rPr>
              <a:t>perceptrons</a:t>
            </a:r>
            <a:r>
              <a:rPr lang="en-US" altLang="zh-CN" sz="2200" dirty="0"/>
              <a:t>, they make it much easier to figure out how changing the </a:t>
            </a:r>
            <a:r>
              <a:rPr lang="en-US" altLang="zh-CN" sz="2200" dirty="0">
                <a:solidFill>
                  <a:schemeClr val="accent2">
                    <a:lumMod val="75000"/>
                  </a:schemeClr>
                </a:solidFill>
              </a:rPr>
              <a:t>weights</a:t>
            </a:r>
            <a:r>
              <a:rPr lang="en-US" altLang="zh-CN" sz="2200" dirty="0"/>
              <a:t> and </a:t>
            </a:r>
            <a:r>
              <a:rPr lang="en-US" altLang="zh-CN" sz="2200" dirty="0">
                <a:solidFill>
                  <a:srgbClr val="7030A0"/>
                </a:solidFill>
              </a:rPr>
              <a:t>biases</a:t>
            </a:r>
            <a:r>
              <a:rPr lang="en-US" altLang="zh-CN" sz="2200" dirty="0"/>
              <a:t> will change the </a:t>
            </a:r>
            <a:r>
              <a:rPr lang="en-US" altLang="zh-CN" sz="2200" dirty="0">
                <a:solidFill>
                  <a:srgbClr val="00B050"/>
                </a:solidFill>
              </a:rPr>
              <a:t>output</a:t>
            </a:r>
            <a:r>
              <a:rPr lang="en-US" altLang="zh-CN" sz="2200" dirty="0"/>
              <a:t>.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81DE3B1-D0DF-4196-A408-A1F14E17D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1" y="2838495"/>
            <a:ext cx="6818904" cy="37805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4E545F-11ED-4A8E-A531-9BC9202D1493}"/>
                  </a:ext>
                </a:extLst>
              </p:cNvPr>
              <p:cNvSpPr txBox="1"/>
              <p:nvPr/>
            </p:nvSpPr>
            <p:spPr>
              <a:xfrm>
                <a:off x="7809505" y="2525568"/>
                <a:ext cx="4272566" cy="4093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It’s the shape (property)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 which really matters, and not its exact form.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We can consider </a:t>
                </a:r>
                <a:r>
                  <a:rPr lang="en-US" sz="2000" dirty="0">
                    <a:solidFill>
                      <a:schemeClr val="accent2">
                        <a:lumMod val="75000"/>
                      </a:schemeClr>
                    </a:solidFill>
                  </a:rPr>
                  <a:t>neurons</a:t>
                </a:r>
                <a:r>
                  <a:rPr lang="en-US" sz="2000" dirty="0"/>
                  <a:t> where the output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for some other </a:t>
                </a:r>
                <a:r>
                  <a:rPr lang="en-US" sz="2000" dirty="0">
                    <a:solidFill>
                      <a:srgbClr val="0070C0"/>
                    </a:solidFill>
                  </a:rPr>
                  <a:t>activation 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main thing that changes when we use a different </a:t>
                </a:r>
                <a:r>
                  <a:rPr lang="en-US" sz="2000" dirty="0">
                    <a:solidFill>
                      <a:srgbClr val="0070C0"/>
                    </a:solidFill>
                  </a:rPr>
                  <a:t>activation function</a:t>
                </a:r>
                <a:r>
                  <a:rPr lang="en-US" sz="2000" dirty="0"/>
                  <a:t> is that the particular values for the </a:t>
                </a:r>
                <a:r>
                  <a:rPr lang="en-US" sz="2000" dirty="0">
                    <a:solidFill>
                      <a:srgbClr val="7030A0"/>
                    </a:solidFill>
                  </a:rPr>
                  <a:t>partial derivatives </a:t>
                </a:r>
                <a:r>
                  <a:rPr lang="en-US" sz="2000" dirty="0"/>
                  <a:t>in last slide change.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4E545F-11ED-4A8E-A531-9BC9202D1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505" y="2525568"/>
                <a:ext cx="4272566" cy="4093428"/>
              </a:xfrm>
              <a:prstGeom prst="rect">
                <a:avLst/>
              </a:prstGeom>
              <a:blipFill>
                <a:blip r:embed="rId3"/>
                <a:stretch>
                  <a:fillRect l="-1284" t="-744" r="-1141" b="-1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564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FCE96-7744-49C3-828A-A3452430B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362306"/>
            <a:ext cx="9440332" cy="1142683"/>
          </a:xfrm>
        </p:spPr>
        <p:txBody>
          <a:bodyPr>
            <a:normAutofit/>
          </a:bodyPr>
          <a:lstStyle/>
          <a:p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Some Activation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EA45D1-5278-4971-8115-AB4D6A213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22" y="2036706"/>
            <a:ext cx="5761302" cy="39234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FF4710-FFBF-4D37-A1A3-35614D121794}"/>
              </a:ext>
            </a:extLst>
          </p:cNvPr>
          <p:cNvSpPr txBox="1"/>
          <p:nvPr/>
        </p:nvSpPr>
        <p:spPr>
          <a:xfrm>
            <a:off x="1195228" y="1482768"/>
            <a:ext cx="3809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Rectified Linear Units (</a:t>
            </a:r>
            <a:r>
              <a:rPr lang="en-US" sz="2400" b="1" dirty="0" err="1">
                <a:solidFill>
                  <a:srgbClr val="0070C0"/>
                </a:solidFill>
              </a:rPr>
              <a:t>ReLu</a:t>
            </a:r>
            <a:r>
              <a:rPr lang="en-US" sz="2400" b="1" dirty="0">
                <a:solidFill>
                  <a:srgbClr val="0070C0"/>
                </a:solidFill>
              </a:rPr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6576CE-0BE2-47FD-97A9-9B06F8991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378" y="2052792"/>
            <a:ext cx="5761302" cy="38912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227A36-1853-49BE-A814-7B14C3A10A1B}"/>
              </a:ext>
            </a:extLst>
          </p:cNvPr>
          <p:cNvSpPr txBox="1"/>
          <p:nvPr/>
        </p:nvSpPr>
        <p:spPr>
          <a:xfrm>
            <a:off x="6757061" y="1482767"/>
            <a:ext cx="466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H</a:t>
            </a:r>
            <a:r>
              <a:rPr lang="en-US" sz="2400" b="1" dirty="0">
                <a:solidFill>
                  <a:srgbClr val="FF0000"/>
                </a:solidFill>
              </a:rPr>
              <a:t>yperbolic tangent function (Tanh)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7EE01CC-32D1-4550-8FCE-1A338DEB017F}"/>
                  </a:ext>
                </a:extLst>
              </p:cNvPr>
              <p:cNvSpPr txBox="1"/>
              <p:nvPr/>
            </p:nvSpPr>
            <p:spPr>
              <a:xfrm>
                <a:off x="312028" y="6291806"/>
                <a:ext cx="55758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Easy to compute. Non vanishing gradient for large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7EE01CC-32D1-4550-8FCE-1A338DEB0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28" y="6291806"/>
                <a:ext cx="5575890" cy="400110"/>
              </a:xfrm>
              <a:prstGeom prst="rect">
                <a:avLst/>
              </a:prstGeom>
              <a:blipFill>
                <a:blip r:embed="rId4"/>
                <a:stretch>
                  <a:fillRect l="-1093" t="-7576" r="-765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1A7A194-6193-444A-BEB9-28149E23B5B5}"/>
              </a:ext>
            </a:extLst>
          </p:cNvPr>
          <p:cNvSpPr txBox="1"/>
          <p:nvPr/>
        </p:nvSpPr>
        <p:spPr>
          <a:xfrm>
            <a:off x="7336733" y="6291806"/>
            <a:ext cx="3510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Stronger gradient than Sigmoid.</a:t>
            </a:r>
          </a:p>
        </p:txBody>
      </p:sp>
    </p:spTree>
    <p:extLst>
      <p:ext uri="{BB962C8B-B14F-4D97-AF65-F5344CB8AC3E}">
        <p14:creationId xmlns:p14="http://schemas.microsoft.com/office/powerpoint/2010/main" val="284011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4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FCE96-7744-49C3-828A-A3452430B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362306"/>
            <a:ext cx="9440332" cy="1142683"/>
          </a:xfrm>
        </p:spPr>
        <p:txBody>
          <a:bodyPr>
            <a:normAutofit/>
          </a:bodyPr>
          <a:lstStyle/>
          <a:p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Connect Neurons to a Neural Network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256BBE-4647-45B4-979F-7E0C41AD37D0}"/>
              </a:ext>
            </a:extLst>
          </p:cNvPr>
          <p:cNvSpPr txBox="1">
            <a:spLocks/>
          </p:cNvSpPr>
          <p:nvPr/>
        </p:nvSpPr>
        <p:spPr>
          <a:xfrm>
            <a:off x="990601" y="1504990"/>
            <a:ext cx="10719812" cy="9983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200" dirty="0"/>
              <a:t>The way to connect </a:t>
            </a:r>
            <a:r>
              <a:rPr lang="en-US" altLang="zh-CN" sz="2200" dirty="0">
                <a:solidFill>
                  <a:srgbClr val="FF0000"/>
                </a:solidFill>
              </a:rPr>
              <a:t>neurons</a:t>
            </a:r>
            <a:r>
              <a:rPr lang="en-US" altLang="zh-CN" sz="2200" dirty="0"/>
              <a:t> also played an important role in defining  a </a:t>
            </a:r>
            <a:r>
              <a:rPr lang="en-US" altLang="zh-CN" sz="2200" dirty="0">
                <a:solidFill>
                  <a:srgbClr val="0070C0"/>
                </a:solidFill>
              </a:rPr>
              <a:t>neural network</a:t>
            </a:r>
            <a:r>
              <a:rPr lang="en-US" altLang="zh-CN" sz="2200" dirty="0"/>
              <a:t>. In general, we can use a “circle” plus “arrow’ plot to show the architecture of </a:t>
            </a:r>
            <a:r>
              <a:rPr lang="en-US" altLang="zh-CN" sz="2200" dirty="0">
                <a:solidFill>
                  <a:srgbClr val="0070C0"/>
                </a:solidFill>
              </a:rPr>
              <a:t>neural networks</a:t>
            </a:r>
            <a:r>
              <a:rPr lang="en-US" altLang="zh-CN" sz="2200" dirty="0"/>
              <a:t>. The arrows show the direction of information flow.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1DE3B1-D0DF-4196-A408-A1F14E17D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76" y="2794983"/>
            <a:ext cx="6818904" cy="37007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4E545F-11ED-4A8E-A531-9BC9202D1493}"/>
              </a:ext>
            </a:extLst>
          </p:cNvPr>
          <p:cNvSpPr txBox="1"/>
          <p:nvPr/>
        </p:nvSpPr>
        <p:spPr>
          <a:xfrm>
            <a:off x="7437847" y="2441805"/>
            <a:ext cx="427256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As mentioned earlier, the leftmost layer in this network is called the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input layer</a:t>
            </a:r>
            <a:r>
              <a:rPr lang="en-US" sz="2000" dirty="0"/>
              <a:t>, and the </a:t>
            </a:r>
            <a:r>
              <a:rPr lang="en-US" sz="2000" dirty="0">
                <a:solidFill>
                  <a:srgbClr val="FF0000"/>
                </a:solidFill>
              </a:rPr>
              <a:t>neurons</a:t>
            </a:r>
            <a:r>
              <a:rPr lang="en-US" sz="2000" dirty="0"/>
              <a:t> within the layer are called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input neurons</a:t>
            </a:r>
            <a:r>
              <a:rPr lang="en-US" sz="20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rightmost or </a:t>
            </a:r>
            <a:r>
              <a:rPr lang="en-US" sz="2000" dirty="0">
                <a:solidFill>
                  <a:srgbClr val="7030A0"/>
                </a:solidFill>
              </a:rPr>
              <a:t>output layer </a:t>
            </a:r>
            <a:r>
              <a:rPr lang="en-US" sz="2000" dirty="0"/>
              <a:t>contains the </a:t>
            </a:r>
            <a:r>
              <a:rPr lang="en-US" sz="2000" dirty="0">
                <a:solidFill>
                  <a:srgbClr val="7030A0"/>
                </a:solidFill>
              </a:rPr>
              <a:t>output neurons</a:t>
            </a:r>
            <a:r>
              <a:rPr lang="en-US" sz="2000" dirty="0"/>
              <a:t>, or, as in this case, a single </a:t>
            </a:r>
            <a:r>
              <a:rPr lang="en-US" sz="2000" dirty="0">
                <a:solidFill>
                  <a:srgbClr val="7030A0"/>
                </a:solidFill>
              </a:rPr>
              <a:t>output neuron</a:t>
            </a:r>
            <a:r>
              <a:rPr lang="en-US" sz="20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middle layer is called a </a:t>
            </a:r>
            <a:r>
              <a:rPr lang="en-US" sz="2000" dirty="0">
                <a:solidFill>
                  <a:srgbClr val="FF0000"/>
                </a:solidFill>
              </a:rPr>
              <a:t>hidden layer</a:t>
            </a:r>
            <a:r>
              <a:rPr lang="en-US" sz="2000" dirty="0"/>
              <a:t>, since the </a:t>
            </a:r>
            <a:r>
              <a:rPr lang="en-US" sz="2000" dirty="0">
                <a:solidFill>
                  <a:srgbClr val="FF0000"/>
                </a:solidFill>
              </a:rPr>
              <a:t>neurons</a:t>
            </a:r>
            <a:r>
              <a:rPr lang="en-US" sz="2000" dirty="0"/>
              <a:t> in this layer are neither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inputs</a:t>
            </a:r>
            <a:r>
              <a:rPr lang="en-US" sz="2000" dirty="0"/>
              <a:t> nor </a:t>
            </a:r>
            <a:r>
              <a:rPr lang="en-US" sz="2000" dirty="0">
                <a:solidFill>
                  <a:srgbClr val="7030A0"/>
                </a:solidFill>
              </a:rPr>
              <a:t>outputs</a:t>
            </a:r>
            <a:r>
              <a:rPr lang="en-US" sz="2000" dirty="0"/>
              <a:t>. In this example, the network has two </a:t>
            </a:r>
            <a:r>
              <a:rPr lang="en-US" sz="2000" dirty="0">
                <a:solidFill>
                  <a:srgbClr val="FF0000"/>
                </a:solidFill>
              </a:rPr>
              <a:t>hidden layers</a:t>
            </a:r>
          </a:p>
        </p:txBody>
      </p:sp>
    </p:spTree>
    <p:extLst>
      <p:ext uri="{BB962C8B-B14F-4D97-AF65-F5344CB8AC3E}">
        <p14:creationId xmlns:p14="http://schemas.microsoft.com/office/powerpoint/2010/main" val="1517612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FCE96-7744-49C3-828A-A3452430B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362306"/>
            <a:ext cx="9440332" cy="1142683"/>
          </a:xfrm>
        </p:spPr>
        <p:txBody>
          <a:bodyPr>
            <a:normAutofit/>
          </a:bodyPr>
          <a:lstStyle/>
          <a:p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Design of Input and Output Layers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256BBE-4647-45B4-979F-7E0C41AD37D0}"/>
              </a:ext>
            </a:extLst>
          </p:cNvPr>
          <p:cNvSpPr txBox="1">
            <a:spLocks/>
          </p:cNvSpPr>
          <p:nvPr/>
        </p:nvSpPr>
        <p:spPr>
          <a:xfrm>
            <a:off x="990601" y="1504989"/>
            <a:ext cx="10719812" cy="878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The design of the 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>input</a:t>
            </a:r>
            <a:r>
              <a:rPr lang="en-US" altLang="zh-CN" sz="2400" dirty="0"/>
              <a:t> and </a:t>
            </a:r>
            <a:r>
              <a:rPr lang="en-US" altLang="zh-CN" sz="2400" dirty="0">
                <a:solidFill>
                  <a:srgbClr val="7030A0"/>
                </a:solidFill>
              </a:rPr>
              <a:t>output</a:t>
            </a:r>
            <a:r>
              <a:rPr lang="en-US" altLang="zh-CN" sz="2400" dirty="0"/>
              <a:t> layers in a network is often straightforward. </a:t>
            </a:r>
          </a:p>
          <a:p>
            <a:r>
              <a:rPr lang="en-US" altLang="zh-CN" sz="2400" dirty="0"/>
              <a:t>Suppose that we want to learn the digit in a handwritten image is “0” or not.</a:t>
            </a:r>
          </a:p>
          <a:p>
            <a:pPr marL="0" indent="0" algn="ctr">
              <a:buNone/>
            </a:pPr>
            <a:endParaRPr lang="en-US" altLang="zh-CN" sz="2200" dirty="0"/>
          </a:p>
          <a:p>
            <a:endParaRPr lang="en-US" altLang="zh-CN" sz="2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578DE-711F-49C3-83E0-AF8EE59F411A}"/>
              </a:ext>
            </a:extLst>
          </p:cNvPr>
          <p:cNvSpPr txBox="1"/>
          <p:nvPr/>
        </p:nvSpPr>
        <p:spPr>
          <a:xfrm>
            <a:off x="5042885" y="2426017"/>
            <a:ext cx="6667528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A natural way to design the network is to encode the intensities of the image pixels into the 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>input neurons</a:t>
            </a:r>
            <a:r>
              <a:rPr lang="en-US" altLang="zh-CN" sz="2400" dirty="0"/>
              <a:t>. If the image is a 28 by 28 greyscale image, then we'd have 784=28×28 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>input neurons</a:t>
            </a:r>
            <a:r>
              <a:rPr lang="en-US" altLang="zh-CN" sz="2400" dirty="0"/>
              <a:t>, with the intensities scaled appropriately between 0 and 1.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The </a:t>
            </a:r>
            <a:r>
              <a:rPr lang="en-US" altLang="zh-CN" sz="2400" dirty="0">
                <a:solidFill>
                  <a:srgbClr val="7030A0"/>
                </a:solidFill>
              </a:rPr>
              <a:t>output layer </a:t>
            </a:r>
            <a:r>
              <a:rPr lang="en-US" altLang="zh-CN" sz="2400" dirty="0"/>
              <a:t>will contain just a single </a:t>
            </a:r>
            <a:r>
              <a:rPr lang="en-US" altLang="zh-CN" sz="2400" dirty="0">
                <a:solidFill>
                  <a:srgbClr val="0070C0"/>
                </a:solidFill>
              </a:rPr>
              <a:t>neuron</a:t>
            </a:r>
            <a:r>
              <a:rPr lang="en-US" altLang="zh-CN" sz="2400" dirty="0"/>
              <a:t>, with output values of less than 0.5 indicating "input image is not a 0", and values greater than 0.5 indicating "input image is a 0 ".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451819-6FB6-4EE2-BF47-4D0DCAA0C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1" y="2620478"/>
            <a:ext cx="3693252" cy="370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9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FCE96-7744-49C3-828A-A3452430B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362306"/>
            <a:ext cx="9440332" cy="1142683"/>
          </a:xfrm>
        </p:spPr>
        <p:txBody>
          <a:bodyPr>
            <a:normAutofit/>
          </a:bodyPr>
          <a:lstStyle/>
          <a:p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Design of Hidden Layers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256BBE-4647-45B4-979F-7E0C41AD37D0}"/>
              </a:ext>
            </a:extLst>
          </p:cNvPr>
          <p:cNvSpPr txBox="1">
            <a:spLocks/>
          </p:cNvSpPr>
          <p:nvPr/>
        </p:nvSpPr>
        <p:spPr>
          <a:xfrm>
            <a:off x="990601" y="1504989"/>
            <a:ext cx="10719812" cy="49907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200" dirty="0"/>
              <a:t>While the design of the </a:t>
            </a:r>
            <a:r>
              <a:rPr lang="en-US" altLang="zh-CN" sz="2200" dirty="0">
                <a:solidFill>
                  <a:schemeClr val="accent2">
                    <a:lumMod val="75000"/>
                  </a:schemeClr>
                </a:solidFill>
              </a:rPr>
              <a:t>input</a:t>
            </a:r>
            <a:r>
              <a:rPr lang="en-US" altLang="zh-CN" sz="2200" dirty="0"/>
              <a:t> and </a:t>
            </a:r>
            <a:r>
              <a:rPr lang="en-US" altLang="zh-CN" sz="2200" dirty="0">
                <a:solidFill>
                  <a:srgbClr val="7030A0"/>
                </a:solidFill>
              </a:rPr>
              <a:t>output</a:t>
            </a:r>
            <a:r>
              <a:rPr lang="en-US" altLang="zh-CN" sz="2200" dirty="0"/>
              <a:t> layers of a </a:t>
            </a:r>
            <a:r>
              <a:rPr lang="en-US" altLang="zh-CN" sz="2200" dirty="0">
                <a:solidFill>
                  <a:srgbClr val="0070C0"/>
                </a:solidFill>
              </a:rPr>
              <a:t>neural network </a:t>
            </a:r>
            <a:r>
              <a:rPr lang="en-US" altLang="zh-CN" sz="2200" dirty="0"/>
              <a:t>is often straightforward, there can be quite an art to the design of the </a:t>
            </a:r>
            <a:r>
              <a:rPr lang="en-US" altLang="zh-CN" sz="2200" dirty="0">
                <a:solidFill>
                  <a:srgbClr val="FF0000"/>
                </a:solidFill>
              </a:rPr>
              <a:t>hidden layers</a:t>
            </a:r>
            <a:r>
              <a:rPr lang="en-US" altLang="zh-CN" sz="2200" dirty="0"/>
              <a:t>.</a:t>
            </a:r>
          </a:p>
          <a:p>
            <a:endParaRPr lang="en-US" altLang="zh-CN" sz="2200" dirty="0"/>
          </a:p>
          <a:p>
            <a:r>
              <a:rPr lang="en-US" altLang="zh-CN" sz="2200" dirty="0"/>
              <a:t>For a feedforward neural network, we usually need to consider the following aspects when designing </a:t>
            </a:r>
            <a:r>
              <a:rPr lang="en-US" altLang="zh-CN" sz="2200" dirty="0">
                <a:solidFill>
                  <a:srgbClr val="FF0000"/>
                </a:solidFill>
              </a:rPr>
              <a:t>hidden layers</a:t>
            </a:r>
            <a:r>
              <a:rPr lang="en-US" altLang="zh-CN" sz="2200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2200" dirty="0">
                <a:solidFill>
                  <a:schemeClr val="accent2">
                    <a:lumMod val="75000"/>
                  </a:schemeClr>
                </a:solidFill>
              </a:rPr>
              <a:t>Activation function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2200" dirty="0">
                <a:solidFill>
                  <a:srgbClr val="7030A0"/>
                </a:solidFill>
              </a:rPr>
              <a:t>Number of hidden layers</a:t>
            </a:r>
            <a:endParaRPr lang="en-US" altLang="zh-CN" sz="2200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2200" dirty="0">
                <a:solidFill>
                  <a:srgbClr val="0070C0"/>
                </a:solidFill>
              </a:rPr>
              <a:t>Number of neurons in each hidden layer</a:t>
            </a:r>
            <a:endParaRPr lang="en-US" altLang="zh-CN" sz="2200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2200" dirty="0">
                <a:solidFill>
                  <a:srgbClr val="00B050"/>
                </a:solidFill>
              </a:rPr>
              <a:t>Connectivity of hidden layers</a:t>
            </a:r>
            <a:endParaRPr lang="en-US" altLang="zh-CN" sz="2200" dirty="0"/>
          </a:p>
          <a:p>
            <a:pPr marL="800100" lvl="1" indent="-342900">
              <a:buFont typeface="+mj-lt"/>
              <a:buAutoNum type="arabicPeriod"/>
            </a:pPr>
            <a:endParaRPr lang="en-US" altLang="zh-CN" sz="2200" dirty="0"/>
          </a:p>
          <a:p>
            <a:r>
              <a:rPr lang="en-US" altLang="zh-CN" sz="2200" dirty="0"/>
              <a:t>In practice, it's not possible to sum up the design process for the </a:t>
            </a:r>
            <a:r>
              <a:rPr lang="en-US" altLang="zh-CN" sz="2200" dirty="0">
                <a:solidFill>
                  <a:srgbClr val="FF0000"/>
                </a:solidFill>
              </a:rPr>
              <a:t>hidden layers </a:t>
            </a:r>
            <a:r>
              <a:rPr lang="en-US" altLang="zh-CN" sz="2200" dirty="0"/>
              <a:t>with a few simple rules of thumb. Optimal choice is very data, problem and experience dependent. </a:t>
            </a:r>
          </a:p>
        </p:txBody>
      </p:sp>
    </p:spTree>
    <p:extLst>
      <p:ext uri="{BB962C8B-B14F-4D97-AF65-F5344CB8AC3E}">
        <p14:creationId xmlns:p14="http://schemas.microsoft.com/office/powerpoint/2010/main" val="19505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FCE96-7744-49C3-828A-A3452430B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362306"/>
            <a:ext cx="9440332" cy="1142683"/>
          </a:xfrm>
        </p:spPr>
        <p:txBody>
          <a:bodyPr>
            <a:normAutofit/>
          </a:bodyPr>
          <a:lstStyle/>
          <a:p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Design of Hidden Layers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256BBE-4647-45B4-979F-7E0C41AD37D0}"/>
              </a:ext>
            </a:extLst>
          </p:cNvPr>
          <p:cNvSpPr txBox="1">
            <a:spLocks/>
          </p:cNvSpPr>
          <p:nvPr/>
        </p:nvSpPr>
        <p:spPr>
          <a:xfrm>
            <a:off x="990601" y="1504989"/>
            <a:ext cx="10719812" cy="49907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200" dirty="0"/>
              <a:t>While the design of the </a:t>
            </a:r>
            <a:r>
              <a:rPr lang="en-US" altLang="zh-CN" sz="2200" dirty="0">
                <a:solidFill>
                  <a:schemeClr val="accent2">
                    <a:lumMod val="75000"/>
                  </a:schemeClr>
                </a:solidFill>
              </a:rPr>
              <a:t>input</a:t>
            </a:r>
            <a:r>
              <a:rPr lang="en-US" altLang="zh-CN" sz="2200" dirty="0"/>
              <a:t> and </a:t>
            </a:r>
            <a:r>
              <a:rPr lang="en-US" altLang="zh-CN" sz="2200" dirty="0">
                <a:solidFill>
                  <a:srgbClr val="7030A0"/>
                </a:solidFill>
              </a:rPr>
              <a:t>output</a:t>
            </a:r>
            <a:r>
              <a:rPr lang="en-US" altLang="zh-CN" sz="2200" dirty="0"/>
              <a:t> layers of a </a:t>
            </a:r>
            <a:r>
              <a:rPr lang="en-US" altLang="zh-CN" sz="2200" dirty="0">
                <a:solidFill>
                  <a:srgbClr val="0070C0"/>
                </a:solidFill>
              </a:rPr>
              <a:t>neural network </a:t>
            </a:r>
            <a:r>
              <a:rPr lang="en-US" altLang="zh-CN" sz="2200" dirty="0"/>
              <a:t>is often straightforward, there can be quite an art to the design of the </a:t>
            </a:r>
            <a:r>
              <a:rPr lang="en-US" altLang="zh-CN" sz="2200" dirty="0">
                <a:solidFill>
                  <a:srgbClr val="FF0000"/>
                </a:solidFill>
              </a:rPr>
              <a:t>hidden layers</a:t>
            </a:r>
            <a:r>
              <a:rPr lang="en-US" altLang="zh-CN" sz="2200" dirty="0"/>
              <a:t>.</a:t>
            </a:r>
          </a:p>
          <a:p>
            <a:endParaRPr lang="en-US" altLang="zh-CN" sz="2200" dirty="0"/>
          </a:p>
          <a:p>
            <a:r>
              <a:rPr lang="en-US" altLang="zh-CN" sz="2200" dirty="0"/>
              <a:t>For a feedforward neural network, we usually need to consider the following aspects when designing </a:t>
            </a:r>
            <a:r>
              <a:rPr lang="en-US" altLang="zh-CN" sz="2200" dirty="0">
                <a:solidFill>
                  <a:srgbClr val="FF0000"/>
                </a:solidFill>
              </a:rPr>
              <a:t>hidden layers</a:t>
            </a:r>
            <a:r>
              <a:rPr lang="en-US" altLang="zh-CN" sz="2200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2200" dirty="0">
                <a:solidFill>
                  <a:schemeClr val="accent2">
                    <a:lumMod val="75000"/>
                  </a:schemeClr>
                </a:solidFill>
              </a:rPr>
              <a:t>Activation function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2200" dirty="0">
                <a:solidFill>
                  <a:srgbClr val="7030A0"/>
                </a:solidFill>
              </a:rPr>
              <a:t>Number of hidden layers</a:t>
            </a:r>
            <a:endParaRPr lang="en-US" altLang="zh-CN" sz="2200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2200" dirty="0">
                <a:solidFill>
                  <a:srgbClr val="0070C0"/>
                </a:solidFill>
              </a:rPr>
              <a:t>Number of neurons in each hidden layer</a:t>
            </a:r>
            <a:endParaRPr lang="en-US" altLang="zh-CN" sz="2200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2200" dirty="0">
                <a:solidFill>
                  <a:srgbClr val="00B050"/>
                </a:solidFill>
              </a:rPr>
              <a:t>Connectivity of hidden layers</a:t>
            </a:r>
            <a:endParaRPr lang="en-US" altLang="zh-CN" sz="2200" dirty="0"/>
          </a:p>
          <a:p>
            <a:pPr marL="800100" lvl="1" indent="-342900">
              <a:buFont typeface="+mj-lt"/>
              <a:buAutoNum type="arabicPeriod"/>
            </a:pPr>
            <a:endParaRPr lang="en-US" altLang="zh-CN" sz="2200" dirty="0"/>
          </a:p>
          <a:p>
            <a:r>
              <a:rPr lang="en-US" altLang="zh-CN" sz="2200" dirty="0"/>
              <a:t>In practice, it's not possible to sum up the design process for the </a:t>
            </a:r>
            <a:r>
              <a:rPr lang="en-US" altLang="zh-CN" sz="2200" dirty="0">
                <a:solidFill>
                  <a:srgbClr val="FF0000"/>
                </a:solidFill>
              </a:rPr>
              <a:t>hidden layers </a:t>
            </a:r>
            <a:r>
              <a:rPr lang="en-US" altLang="zh-CN" sz="2200" dirty="0"/>
              <a:t>with a few simple rules of thumb. Optimal choice is very data, problem and experience dependent. </a:t>
            </a:r>
          </a:p>
        </p:txBody>
      </p:sp>
    </p:spTree>
    <p:extLst>
      <p:ext uri="{BB962C8B-B14F-4D97-AF65-F5344CB8AC3E}">
        <p14:creationId xmlns:p14="http://schemas.microsoft.com/office/powerpoint/2010/main" val="161009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FCE96-7744-49C3-828A-A3452430B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468" y="365125"/>
            <a:ext cx="9440332" cy="1325563"/>
          </a:xfrm>
        </p:spPr>
        <p:txBody>
          <a:bodyPr>
            <a:normAutofit/>
          </a:bodyPr>
          <a:lstStyle/>
          <a:p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23165-C93B-40D8-B9B7-6CDAF381F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In the first part of today’s camp, we will learn the following topics</a:t>
            </a:r>
          </a:p>
          <a:p>
            <a:pPr lvl="1"/>
            <a:r>
              <a:rPr lang="en-US" altLang="zh-CN" sz="2400" dirty="0"/>
              <a:t>Applications of neural networks</a:t>
            </a:r>
          </a:p>
          <a:p>
            <a:pPr lvl="1"/>
            <a:r>
              <a:rPr lang="en-US" altLang="zh-CN" sz="2400" dirty="0"/>
              <a:t>Neuron</a:t>
            </a:r>
          </a:p>
          <a:p>
            <a:pPr lvl="1"/>
            <a:r>
              <a:rPr lang="en-US" altLang="zh-CN" sz="2400" dirty="0"/>
              <a:t>Architecture of neural networks</a:t>
            </a:r>
          </a:p>
          <a:p>
            <a:pPr lvl="1"/>
            <a:r>
              <a:rPr lang="en-US" altLang="zh-CN" sz="2400" dirty="0"/>
              <a:t>Learning with gradient descent</a:t>
            </a:r>
          </a:p>
          <a:p>
            <a:pPr lvl="1"/>
            <a:r>
              <a:rPr lang="en-US" altLang="zh-CN" sz="2400" dirty="0"/>
              <a:t>Design of hidden layers</a:t>
            </a:r>
          </a:p>
          <a:p>
            <a:pPr lvl="1"/>
            <a:r>
              <a:rPr lang="en-US" altLang="zh-CN" sz="2400" dirty="0"/>
              <a:t>Cost function</a:t>
            </a:r>
          </a:p>
          <a:p>
            <a:pPr lvl="1"/>
            <a:r>
              <a:rPr lang="en-US" altLang="zh-CN" sz="2400" dirty="0"/>
              <a:t>Learning with gradient descent</a:t>
            </a:r>
          </a:p>
          <a:p>
            <a:pPr lvl="1"/>
            <a:r>
              <a:rPr lang="en-US" altLang="zh-CN" dirty="0"/>
              <a:t>Example</a:t>
            </a:r>
            <a:endParaRPr lang="en-US" altLang="zh-CN" sz="2400" dirty="0"/>
          </a:p>
          <a:p>
            <a:pPr lvl="1"/>
            <a:endParaRPr lang="en-US" altLang="zh-CN" sz="2400" dirty="0"/>
          </a:p>
          <a:p>
            <a:pPr lvl="1"/>
            <a:endParaRPr lang="en-US" altLang="zh-CN" sz="2400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dirty="0"/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9F1688C8-1D7B-4104-A44A-924461D9F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5707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06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FCE96-7744-49C3-828A-A3452430B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362306"/>
            <a:ext cx="9440332" cy="1142683"/>
          </a:xfrm>
        </p:spPr>
        <p:txBody>
          <a:bodyPr>
            <a:normAutofit/>
          </a:bodyPr>
          <a:lstStyle/>
          <a:p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Architecture of Feedforward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4256BBE-4647-45B4-979F-7E0C41AD37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0601" y="1504989"/>
                <a:ext cx="10719812" cy="499070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200" dirty="0"/>
                  <a:t>Suppose that we want to learn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sz="2200" dirty="0"/>
                  <a:t> through a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zh-CN" sz="2200" dirty="0"/>
                  <a:t> layers </a:t>
                </a:r>
                <a:r>
                  <a:rPr lang="en-US" altLang="zh-CN" sz="2200" dirty="0">
                    <a:solidFill>
                      <a:srgbClr val="0070C0"/>
                    </a:solidFill>
                  </a:rPr>
                  <a:t>feedforward neural network</a:t>
                </a:r>
                <a:r>
                  <a:rPr lang="en-US" altLang="zh-CN" sz="2200" dirty="0"/>
                  <a:t>. We summarize its architecture as follows:</a:t>
                </a:r>
              </a:p>
              <a:p>
                <a:endParaRPr lang="en-US" altLang="zh-CN" sz="2200" dirty="0"/>
              </a:p>
              <a:p>
                <a:pPr marL="457200" lvl="1" indent="0">
                  <a:buNone/>
                </a:pPr>
                <a:r>
                  <a:rPr lang="en-US" altLang="zh-CN" sz="2200" dirty="0">
                    <a:solidFill>
                      <a:schemeClr val="accent2">
                        <a:lumMod val="75000"/>
                      </a:schemeClr>
                    </a:solidFill>
                  </a:rPr>
                  <a:t>Input Layer</a:t>
                </a:r>
                <a:r>
                  <a:rPr lang="en-US" altLang="zh-CN" sz="2200" dirty="0"/>
                  <a:t>:     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d>
                          <m:d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d>
                          <m:d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(1</m:t>
                        </m:r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200" dirty="0"/>
                  <a:t>, </a:t>
                </a:r>
              </a:p>
              <a:p>
                <a:pPr marL="457200" lvl="1" indent="0">
                  <a:buNone/>
                </a:pPr>
                <a:r>
                  <a:rPr lang="en-US" altLang="zh-CN" sz="2200" dirty="0">
                    <a:solidFill>
                      <a:srgbClr val="FF0000"/>
                    </a:solidFill>
                  </a:rPr>
                  <a:t>First Hidden Layer</a:t>
                </a:r>
                <a:r>
                  <a:rPr lang="en-US" altLang="zh-CN" sz="2200" dirty="0"/>
                  <a:t>: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200" dirty="0"/>
                  <a:t>, </a:t>
                </a:r>
              </a:p>
              <a:p>
                <a:pPr marL="457200" lvl="1" indent="0">
                  <a:buNone/>
                </a:pPr>
                <a:r>
                  <a:rPr lang="en-US" altLang="zh-CN" sz="2200" dirty="0">
                    <a:solidFill>
                      <a:srgbClr val="FF0000"/>
                    </a:solidFill>
                  </a:rPr>
                  <a:t>Second Hidden Layer</a:t>
                </a:r>
                <a:r>
                  <a:rPr lang="en-US" altLang="zh-CN" sz="2200" dirty="0"/>
                  <a:t>: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200" dirty="0"/>
                  <a:t>, </a:t>
                </a:r>
              </a:p>
              <a:p>
                <a:pPr marL="457200" lvl="1" indent="0" algn="ctr">
                  <a:buNone/>
                </a:pPr>
                <a:r>
                  <a:rPr lang="en-US" altLang="zh-CN" sz="2200" dirty="0"/>
                  <a:t>⁞</a:t>
                </a:r>
              </a:p>
              <a:p>
                <a:pPr marL="457200" lvl="1" indent="0">
                  <a:buNone/>
                </a:pPr>
                <a:r>
                  <a:rPr lang="en-US" altLang="zh-CN" sz="2200" dirty="0">
                    <a:solidFill>
                      <a:srgbClr val="FF0000"/>
                    </a:solidFill>
                  </a:rPr>
                  <a:t>Final Hidden Layer</a:t>
                </a:r>
                <a:r>
                  <a:rPr lang="en-US" altLang="zh-CN" sz="2200" dirty="0"/>
                  <a:t>: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−2)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200" dirty="0"/>
                  <a:t>, </a:t>
                </a:r>
              </a:p>
              <a:p>
                <a:pPr marL="457200" lvl="1" indent="0">
                  <a:buNone/>
                </a:pPr>
                <a:r>
                  <a:rPr lang="en-US" altLang="zh-CN" sz="2200" dirty="0">
                    <a:solidFill>
                      <a:srgbClr val="7030A0"/>
                    </a:solidFill>
                  </a:rPr>
                  <a:t>Output Layer</a:t>
                </a:r>
                <a:r>
                  <a:rPr lang="en-US" altLang="zh-CN" sz="2200" dirty="0"/>
                  <a:t>:                    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</m:d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</m:d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200" dirty="0"/>
                  <a:t>.</a:t>
                </a:r>
              </a:p>
              <a:p>
                <a:pPr marL="457200" lvl="1" indent="0">
                  <a:buNone/>
                </a:pPr>
                <a:endParaRPr lang="en-US" altLang="zh-CN" sz="2200" dirty="0"/>
              </a:p>
              <a:p>
                <a:r>
                  <a:rPr lang="en-US" altLang="zh-CN" sz="2200" dirty="0"/>
                  <a:t>In these chain-based architectures, the main architectural considerations are to choose the </a:t>
                </a:r>
                <a:r>
                  <a:rPr lang="en-US" altLang="zh-CN" sz="2200" dirty="0">
                    <a:solidFill>
                      <a:schemeClr val="accent2">
                        <a:lumMod val="75000"/>
                      </a:schemeClr>
                    </a:solidFill>
                  </a:rPr>
                  <a:t>depth</a:t>
                </a:r>
                <a:r>
                  <a:rPr lang="en-US" altLang="zh-CN" sz="2200" dirty="0"/>
                  <a:t> of the network and the </a:t>
                </a:r>
                <a:r>
                  <a:rPr lang="en-US" altLang="zh-CN" sz="2200" dirty="0">
                    <a:solidFill>
                      <a:srgbClr val="7030A0"/>
                    </a:solidFill>
                  </a:rPr>
                  <a:t>width</a:t>
                </a:r>
                <a:r>
                  <a:rPr lang="en-US" altLang="zh-CN" sz="2200" dirty="0"/>
                  <a:t> of each layer.</a:t>
                </a:r>
                <a:r>
                  <a:rPr lang="en-US" altLang="zh-CN" sz="2600" dirty="0"/>
                  <a:t> </a:t>
                </a:r>
              </a:p>
              <a:p>
                <a:endParaRPr lang="en-US" altLang="zh-CN" sz="2600" dirty="0"/>
              </a:p>
              <a:p>
                <a:pPr marL="457200" lvl="1" indent="0">
                  <a:buNone/>
                </a:pPr>
                <a:endParaRPr lang="en-US" altLang="zh-CN" sz="2200" dirty="0"/>
              </a:p>
              <a:p>
                <a:pPr marL="457200" lvl="1" indent="0">
                  <a:buNone/>
                </a:pPr>
                <a:endParaRPr lang="en-US" altLang="zh-CN" sz="2200" dirty="0"/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4256BBE-4647-45B4-979F-7E0C41AD3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1" y="1504989"/>
                <a:ext cx="10719812" cy="4990705"/>
              </a:xfrm>
              <a:prstGeom prst="rect">
                <a:avLst/>
              </a:prstGeom>
              <a:blipFill>
                <a:blip r:embed="rId2"/>
                <a:stretch>
                  <a:fillRect l="-683" t="-1465" r="-1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411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FCE96-7744-49C3-828A-A3452430B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362306"/>
            <a:ext cx="9440332" cy="1142683"/>
          </a:xfrm>
        </p:spPr>
        <p:txBody>
          <a:bodyPr>
            <a:normAutofit/>
          </a:bodyPr>
          <a:lstStyle/>
          <a:p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4256BBE-4647-45B4-979F-7E0C41AD37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0601" y="1504989"/>
                <a:ext cx="10719812" cy="499070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200" dirty="0"/>
                  <a:t>In order to approximate the unknown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200" b="0" i="0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200" b="0" i="0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200" dirty="0"/>
                  <a:t>  for all training inputs </a:t>
                </a:r>
                <a14:m>
                  <m:oMath xmlns:m="http://schemas.openxmlformats.org/officeDocument/2006/math"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zh-CN" sz="2200" dirty="0"/>
                  <a:t>, we need to choose </a:t>
                </a:r>
                <a:r>
                  <a:rPr lang="en-US" altLang="zh-CN" sz="2200" dirty="0">
                    <a:solidFill>
                      <a:schemeClr val="accent2">
                        <a:lumMod val="75000"/>
                      </a:schemeClr>
                    </a:solidFill>
                  </a:rPr>
                  <a:t>weights</a:t>
                </a:r>
                <a:r>
                  <a:rPr lang="en-US" altLang="zh-CN" sz="2200" dirty="0"/>
                  <a:t> and </a:t>
                </a:r>
                <a:r>
                  <a:rPr lang="en-US" altLang="zh-CN" sz="2200" dirty="0">
                    <a:solidFill>
                      <a:srgbClr val="7030A0"/>
                    </a:solidFill>
                  </a:rPr>
                  <a:t>biases</a:t>
                </a:r>
                <a:r>
                  <a:rPr lang="en-US" altLang="zh-CN" sz="2200" dirty="0"/>
                  <a:t> in each layer. </a:t>
                </a:r>
              </a:p>
              <a:p>
                <a:endParaRPr lang="en-US" altLang="zh-CN" sz="2200" dirty="0"/>
              </a:p>
              <a:p>
                <a:r>
                  <a:rPr lang="en-US" altLang="zh-CN" sz="2200" dirty="0"/>
                  <a:t>Our goal in training a neural network is to find weights and biases which minimize a cost function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, …,</m:t>
                        </m:r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200" dirty="0"/>
                  <a:t>.</a:t>
                </a:r>
              </a:p>
              <a:p>
                <a:endParaRPr lang="en-US" altLang="zh-CN" sz="2200" dirty="0"/>
              </a:p>
              <a:p>
                <a:r>
                  <a:rPr lang="en-US" altLang="zh-CN" sz="2200" dirty="0"/>
                  <a:t>To quantify how well we're achieving this goal, we can define a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quadratic cost function</a:t>
                </a:r>
                <a:r>
                  <a:rPr lang="en-US" altLang="zh-CN" sz="2200" dirty="0"/>
                  <a:t>,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2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p>
                            <m:sSup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2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2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p>
                            <m:sSup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2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2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2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sz="22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200" dirty="0"/>
              </a:p>
              <a:p>
                <a:pPr marL="0" indent="0">
                  <a:buNone/>
                </a:pPr>
                <a:r>
                  <a:rPr lang="en-US" altLang="zh-CN" sz="2200" dirty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altLang="zh-CN" sz="2200" dirty="0"/>
                  <a:t> is the </a:t>
                </a:r>
                <a:r>
                  <a:rPr lang="en-US" altLang="zh-CN" sz="2200" dirty="0">
                    <a:solidFill>
                      <a:srgbClr val="7030A0"/>
                    </a:solidFill>
                  </a:rPr>
                  <a:t>output</a:t>
                </a:r>
                <a:r>
                  <a:rPr lang="en-US" altLang="zh-CN" sz="2200" dirty="0"/>
                  <a:t> from </a:t>
                </a:r>
                <a:r>
                  <a:rPr lang="en-US" altLang="zh-CN" sz="2200" dirty="0">
                    <a:solidFill>
                      <a:srgbClr val="0070C0"/>
                    </a:solidFill>
                  </a:rPr>
                  <a:t>neural network </a:t>
                </a:r>
                <a:r>
                  <a:rPr lang="en-US" altLang="zh-CN" sz="2200" dirty="0"/>
                  <a:t>with </a:t>
                </a:r>
                <a:r>
                  <a:rPr lang="en-US" altLang="zh-CN" sz="2200" dirty="0">
                    <a:solidFill>
                      <a:schemeClr val="accent2">
                        <a:lumMod val="75000"/>
                      </a:schemeClr>
                    </a:solidFill>
                  </a:rPr>
                  <a:t>input</a:t>
                </a:r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zh-CN" sz="2200" dirty="0"/>
                  <a:t>.</a:t>
                </a:r>
              </a:p>
              <a:p>
                <a:r>
                  <a:rPr lang="en-US" altLang="zh-CN" sz="2200" dirty="0"/>
                  <a:t>The reason for considering the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quadratic cost function </a:t>
                </a:r>
                <a:r>
                  <a:rPr lang="en-US" altLang="zh-CN" sz="2200" dirty="0"/>
                  <a:t>is due to its smoothness and computational simplicity.  </a:t>
                </a:r>
              </a:p>
              <a:p>
                <a:endParaRPr lang="en-US" altLang="zh-CN" sz="2200" dirty="0"/>
              </a:p>
              <a:p>
                <a:pPr marL="457200" lvl="1" indent="0">
                  <a:buNone/>
                </a:pPr>
                <a:endParaRPr lang="en-US" altLang="zh-CN" sz="2200" dirty="0"/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4256BBE-4647-45B4-979F-7E0C41AD3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1" y="1504989"/>
                <a:ext cx="10719812" cy="4990705"/>
              </a:xfrm>
              <a:prstGeom prst="rect">
                <a:avLst/>
              </a:prstGeom>
              <a:blipFill>
                <a:blip r:embed="rId2"/>
                <a:stretch>
                  <a:fillRect l="-739" t="-1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8431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FCE96-7744-49C3-828A-A3452430B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362306"/>
            <a:ext cx="9440332" cy="1142683"/>
          </a:xfrm>
        </p:spPr>
        <p:txBody>
          <a:bodyPr>
            <a:normAutofit/>
          </a:bodyPr>
          <a:lstStyle/>
          <a:p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Minimizing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4256BBE-4647-45B4-979F-7E0C41AD37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0601" y="1504990"/>
                <a:ext cx="10719812" cy="14930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200" dirty="0"/>
                  <a:t>In order to minimize the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cost function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, …,</m:t>
                        </m:r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b="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b="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200" dirty="0"/>
                  <a:t>, we approximate a small change of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sz="2200" dirty="0"/>
                  <a:t> as follows: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2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2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m:rPr>
                          <m:sty m:val="p"/>
                        </m:rPr>
                        <a:rPr lang="en-US" altLang="zh-CN" sz="2200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+⋯+</m:t>
                      </m:r>
                      <m:f>
                        <m:f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m:rPr>
                          <m:sty m:val="p"/>
                        </m:rPr>
                        <a:rPr lang="en-US" altLang="zh-CN" sz="220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</m:d>
                        </m:sup>
                      </m:sSup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m:rPr>
                          <m:sty m:val="p"/>
                        </m:rPr>
                        <a:rPr lang="en-US" altLang="zh-CN" sz="220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+⋯+</m:t>
                      </m:r>
                      <m:f>
                        <m:f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m:rPr>
                          <m:sty m:val="p"/>
                        </m:rPr>
                        <a:rPr lang="en-US" altLang="zh-CN" sz="220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2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</m:d>
                        </m:sup>
                      </m:sSup>
                      <m:r>
                        <a:rPr lang="en-US" altLang="zh-CN" sz="22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sz="2200" dirty="0"/>
              </a:p>
              <a:p>
                <a:pPr marL="457200" lvl="1" indent="0">
                  <a:buNone/>
                </a:pPr>
                <a:endParaRPr lang="en-US" altLang="zh-CN" sz="2200" dirty="0"/>
              </a:p>
              <a:p>
                <a:pPr marL="457200" lvl="1" indent="0">
                  <a:buNone/>
                </a:pPr>
                <a:endParaRPr lang="en-US" altLang="zh-CN" sz="2200" dirty="0"/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4256BBE-4647-45B4-979F-7E0C41AD3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1" y="1504990"/>
                <a:ext cx="10719812" cy="1493044"/>
              </a:xfrm>
              <a:prstGeom prst="rect">
                <a:avLst/>
              </a:prstGeom>
              <a:blipFill>
                <a:blip r:embed="rId2"/>
                <a:stretch>
                  <a:fillRect l="-683" t="-3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E6CBDA6-01FC-4972-A2B6-165729CEB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05" y="3429000"/>
            <a:ext cx="4114447" cy="33350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25E563-EACB-4D59-ADB4-293BF6842A9C}"/>
                  </a:ext>
                </a:extLst>
              </p:cNvPr>
              <p:cNvSpPr txBox="1"/>
              <p:nvPr/>
            </p:nvSpPr>
            <p:spPr>
              <a:xfrm>
                <a:off x="5366479" y="3222885"/>
                <a:ext cx="6343934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Let’s imagine the minimization process through a two-dimensional toy example.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Suppose a ball starts at somewhere in this net and wants to reach the </a:t>
                </a:r>
                <a:r>
                  <a:rPr lang="en-US" sz="2200" dirty="0">
                    <a:solidFill>
                      <a:srgbClr val="0070C0"/>
                    </a:solidFill>
                  </a:rPr>
                  <a:t>global minimum</a:t>
                </a:r>
                <a:r>
                  <a:rPr lang="en-US" sz="2200" dirty="0"/>
                  <a:t>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We're going to choose a direction, so the ball is rolling down into the valley, i.e. choosing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200" dirty="0"/>
                  <a:t> so as to make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200" dirty="0"/>
                  <a:t> </a:t>
                </a:r>
                <a:r>
                  <a:rPr lang="en-US" sz="2200" dirty="0">
                    <a:solidFill>
                      <a:srgbClr val="FF0000"/>
                    </a:solidFill>
                  </a:rPr>
                  <a:t>negative</a:t>
                </a:r>
                <a:r>
                  <a:rPr lang="en-US" sz="2200" dirty="0"/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25E563-EACB-4D59-ADB4-293BF6842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6479" y="3222885"/>
                <a:ext cx="6343934" cy="3139321"/>
              </a:xfrm>
              <a:prstGeom prst="rect">
                <a:avLst/>
              </a:prstGeom>
              <a:blipFill>
                <a:blip r:embed="rId4"/>
                <a:stretch>
                  <a:fillRect l="-1057" t="-1359" b="-2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06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FCE96-7744-49C3-828A-A3452430B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362306"/>
            <a:ext cx="9440332" cy="1142683"/>
          </a:xfrm>
        </p:spPr>
        <p:txBody>
          <a:bodyPr>
            <a:normAutofit/>
          </a:bodyPr>
          <a:lstStyle/>
          <a:p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Learning with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4256BBE-4647-45B4-979F-7E0C41AD37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0601" y="1504990"/>
                <a:ext cx="10719812" cy="47027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200" dirty="0"/>
                  <a:t>Denote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=(</m:t>
                    </m:r>
                    <m:r>
                      <m:rPr>
                        <m:sty m:val="p"/>
                      </m:rPr>
                      <a:rPr lang="en-US" altLang="zh-CN" sz="2200"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</a:rPr>
                      <m:t>,…,</m:t>
                    </m:r>
                    <m:r>
                      <m:rPr>
                        <m:sty m:val="p"/>
                      </m:rPr>
                      <a:rPr lang="en-US" altLang="zh-CN" sz="2200"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</m:d>
                      </m:sup>
                    </m:sSup>
                    <m:r>
                      <a:rPr lang="en-US" sz="2200" i="1">
                        <a:latin typeface="Cambria Math" panose="02040503050406030204" pitchFamily="18" charset="0"/>
                      </a:rPr>
                      <m:t>)′</m:t>
                    </m:r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f>
                      <m:f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22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den>
                    </m:f>
                    <m:r>
                      <a:rPr lang="en-US" altLang="zh-CN" sz="2200" i="1">
                        <a:latin typeface="Cambria Math" panose="02040503050406030204" pitchFamily="18" charset="0"/>
                      </a:rPr>
                      <m:t>, …,</m:t>
                    </m:r>
                    <m:f>
                      <m:f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22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</m:d>
                          </m:sup>
                        </m:sSup>
                      </m:den>
                    </m:f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)′</m:t>
                    </m:r>
                  </m:oMath>
                </a14:m>
                <a:r>
                  <a:rPr lang="en-US" altLang="zh-CN" sz="2200" dirty="0"/>
                  <a:t> the </a:t>
                </a:r>
                <a:r>
                  <a:rPr lang="en-US" altLang="zh-CN" sz="2200" dirty="0">
                    <a:solidFill>
                      <a:srgbClr val="7030A0"/>
                    </a:solidFill>
                  </a:rPr>
                  <a:t>gradient</a:t>
                </a:r>
                <a:r>
                  <a:rPr lang="en-US" altLang="zh-CN" sz="2200" dirty="0"/>
                  <a:t> of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sz="2200" dirty="0"/>
                  <a:t>, the small change of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sz="2200" dirty="0"/>
                  <a:t> is approximated by the </a:t>
                </a:r>
                <a:r>
                  <a:rPr lang="en-US" altLang="zh-CN" sz="2200" dirty="0">
                    <a:solidFill>
                      <a:srgbClr val="0070C0"/>
                    </a:solidFill>
                  </a:rPr>
                  <a:t>inner product</a:t>
                </a:r>
                <a:r>
                  <a:rPr lang="en-US" altLang="zh-CN" sz="22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2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m:rPr>
                          <m:sty m:val="p"/>
                        </m:rP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2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sz="2200" dirty="0"/>
              </a:p>
              <a:p>
                <a:r>
                  <a:rPr lang="en-US" altLang="zh-CN" sz="2200" dirty="0"/>
                  <a:t>To make sure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sz="2200" dirty="0"/>
                  <a:t> is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negative</a:t>
                </a:r>
                <a:r>
                  <a:rPr lang="en-US" altLang="zh-CN" sz="2200" dirty="0"/>
                  <a:t>, we can 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 sz="2200" dirty="0"/>
                  <a:t> on the </a:t>
                </a:r>
                <a:r>
                  <a:rPr lang="en-US" altLang="zh-CN" sz="2200" dirty="0">
                    <a:solidFill>
                      <a:schemeClr val="accent2">
                        <a:lumMod val="75000"/>
                      </a:schemeClr>
                    </a:solidFill>
                  </a:rPr>
                  <a:t>opposite direction </a:t>
                </a:r>
                <a:r>
                  <a:rPr lang="en-US" altLang="zh-CN" sz="2200" dirty="0"/>
                  <a:t>of the </a:t>
                </a:r>
                <a:r>
                  <a:rPr lang="en-US" altLang="zh-CN" sz="2200" dirty="0">
                    <a:solidFill>
                      <a:srgbClr val="7030A0"/>
                    </a:solidFill>
                  </a:rPr>
                  <a:t>gradient</a:t>
                </a:r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sz="2200" dirty="0"/>
                  <a:t>, i.e.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m:rPr>
                        <m:sty m:val="p"/>
                      </m:rP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sz="2200" dirty="0"/>
                  <a:t>,</a:t>
                </a:r>
              </a:p>
              <a:p>
                <a:pPr marL="0" indent="0">
                  <a:buNone/>
                </a:pPr>
                <a:r>
                  <a:rPr lang="en-US" altLang="zh-CN" sz="2200" dirty="0"/>
                  <a:t>where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altLang="zh-CN" sz="2200" dirty="0"/>
                  <a:t> is some positive parameter.</a:t>
                </a:r>
              </a:p>
              <a:p>
                <a:r>
                  <a:rPr lang="en-US" altLang="zh-CN" sz="2200" dirty="0"/>
                  <a:t>Then we have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m:rPr>
                        <m:sty m:val="p"/>
                      </m:rP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US" altLang="zh-CN" sz="2200" dirty="0"/>
                  <a:t>.</a:t>
                </a:r>
              </a:p>
              <a:p>
                <a:endParaRPr lang="en-US" altLang="zh-CN" sz="2200" dirty="0"/>
              </a:p>
              <a:p>
                <a:r>
                  <a:rPr lang="en-US" altLang="zh-CN" sz="2200" dirty="0"/>
                  <a:t>This motiviates us to update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200" dirty="0"/>
                  <a:t> along the </a:t>
                </a:r>
                <a:r>
                  <a:rPr lang="en-US" altLang="zh-CN" sz="2200" dirty="0">
                    <a:solidFill>
                      <a:schemeClr val="accent2">
                        <a:lumMod val="75000"/>
                      </a:schemeClr>
                    </a:solidFill>
                  </a:rPr>
                  <a:t>opposite direction </a:t>
                </a:r>
                <a:r>
                  <a:rPr lang="en-US" altLang="zh-CN" sz="2200" dirty="0"/>
                  <a:t>of the </a:t>
                </a:r>
                <a:r>
                  <a:rPr lang="en-US" altLang="zh-CN" sz="2200" dirty="0">
                    <a:solidFill>
                      <a:srgbClr val="7030A0"/>
                    </a:solidFill>
                  </a:rPr>
                  <a:t>gradient </a:t>
                </a:r>
                <a:r>
                  <a:rPr lang="en-US" altLang="zh-CN" sz="2200" dirty="0"/>
                  <a:t>of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sz="2200" dirty="0"/>
                  <a:t> at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 sz="2200" dirty="0"/>
                  <a:t> until convergence.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m:rPr>
                          <m:sty m:val="p"/>
                        </m:rP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).</m:t>
                      </m:r>
                    </m:oMath>
                  </m:oMathPara>
                </a14:m>
                <a:endParaRPr lang="en-US" altLang="zh-CN" sz="2200" dirty="0"/>
              </a:p>
              <a:p>
                <a:pPr marL="457200" lvl="1" indent="0">
                  <a:buNone/>
                </a:pPr>
                <a:endParaRPr lang="en-US" altLang="zh-CN" sz="2200" dirty="0"/>
              </a:p>
              <a:p>
                <a:pPr marL="457200" lvl="1" indent="0">
                  <a:buNone/>
                </a:pPr>
                <a:endParaRPr lang="en-US" altLang="zh-CN" sz="2200" dirty="0"/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4256BBE-4647-45B4-979F-7E0C41AD3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1" y="1504990"/>
                <a:ext cx="10719812" cy="4702770"/>
              </a:xfrm>
              <a:prstGeom prst="rect">
                <a:avLst/>
              </a:prstGeom>
              <a:blipFill>
                <a:blip r:embed="rId2"/>
                <a:stretch>
                  <a:fillRect l="-739" b="-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863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FCE96-7744-49C3-828A-A3452430B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362306"/>
            <a:ext cx="9440332" cy="1142683"/>
          </a:xfrm>
        </p:spPr>
        <p:txBody>
          <a:bodyPr>
            <a:normAutofit/>
          </a:bodyPr>
          <a:lstStyle/>
          <a:p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Back-Propagation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4256BBE-4647-45B4-979F-7E0C41AD37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0601" y="1504989"/>
                <a:ext cx="10719812" cy="499070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200" dirty="0"/>
                  <a:t>Though the idea of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gradient descent </a:t>
                </a:r>
                <a:r>
                  <a:rPr lang="en-US" altLang="zh-CN" sz="2200" dirty="0"/>
                  <a:t>is straightforward, the calculation of </a:t>
                </a:r>
                <a:r>
                  <a:rPr lang="en-US" altLang="zh-CN" sz="2200" dirty="0">
                    <a:solidFill>
                      <a:srgbClr val="7030A0"/>
                    </a:solidFill>
                  </a:rPr>
                  <a:t>gradients</a:t>
                </a:r>
                <a:r>
                  <a:rPr lang="en-US" altLang="zh-CN" sz="2200" dirty="0"/>
                  <a:t> can be non-trivial given the complicated and recursive network structure.</a:t>
                </a:r>
              </a:p>
              <a:p>
                <a:r>
                  <a:rPr lang="en-US" altLang="zh-CN" sz="2200" dirty="0"/>
                  <a:t>The </a:t>
                </a:r>
                <a:r>
                  <a:rPr lang="en-US" altLang="zh-CN" sz="2200" dirty="0">
                    <a:solidFill>
                      <a:srgbClr val="0070C0"/>
                    </a:solidFill>
                  </a:rPr>
                  <a:t>back-propagation algorithm </a:t>
                </a:r>
                <a:r>
                  <a:rPr lang="en-US" altLang="zh-CN" sz="2200" dirty="0"/>
                  <a:t>(</a:t>
                </a:r>
                <a:r>
                  <a:rPr lang="en-US" altLang="zh-CN" sz="2200" dirty="0" err="1"/>
                  <a:t>Rumelhart</a:t>
                </a:r>
                <a:r>
                  <a:rPr lang="en-US" altLang="zh-CN" sz="2200" dirty="0"/>
                  <a:t> et al., 1986), often simply called </a:t>
                </a:r>
                <a:r>
                  <a:rPr lang="en-US" altLang="zh-CN" sz="2200" dirty="0">
                    <a:solidFill>
                      <a:srgbClr val="0070C0"/>
                    </a:solidFill>
                  </a:rPr>
                  <a:t>backprop</a:t>
                </a:r>
                <a:r>
                  <a:rPr lang="en-US" altLang="zh-CN" sz="2200" dirty="0"/>
                  <a:t>, allows the information from the </a:t>
                </a:r>
                <a:r>
                  <a:rPr lang="en-US" altLang="zh-CN" sz="2200" dirty="0">
                    <a:solidFill>
                      <a:schemeClr val="accent2">
                        <a:lumMod val="75000"/>
                      </a:schemeClr>
                    </a:solidFill>
                  </a:rPr>
                  <a:t>cost</a:t>
                </a:r>
                <a:r>
                  <a:rPr lang="en-US" altLang="zh-CN" sz="2200" dirty="0"/>
                  <a:t> to flow backwards through the network, in order to compute the </a:t>
                </a:r>
                <a:r>
                  <a:rPr lang="en-US" altLang="zh-CN" sz="2200" dirty="0">
                    <a:solidFill>
                      <a:srgbClr val="7030A0"/>
                    </a:solidFill>
                  </a:rPr>
                  <a:t>gradient</a:t>
                </a:r>
                <a:r>
                  <a:rPr lang="en-US" altLang="zh-CN" sz="2200" dirty="0"/>
                  <a:t>.</a:t>
                </a:r>
              </a:p>
              <a:p>
                <a:pPr marL="457200" lvl="1" indent="0">
                  <a:buNone/>
                </a:pPr>
                <a:endParaRPr lang="en-US" altLang="zh-CN" sz="2200" dirty="0"/>
              </a:p>
              <a:p>
                <a:r>
                  <a:rPr lang="en-US" altLang="zh-CN" sz="2200" dirty="0"/>
                  <a:t>The </a:t>
                </a:r>
                <a:r>
                  <a:rPr lang="en-US" altLang="zh-CN" sz="2200" dirty="0">
                    <a:solidFill>
                      <a:srgbClr val="0070C0"/>
                    </a:solidFill>
                  </a:rPr>
                  <a:t>back-propagation algorithm </a:t>
                </a:r>
                <a:r>
                  <a:rPr lang="en-US" altLang="zh-CN" sz="2200" dirty="0"/>
                  <a:t>utilizes the </a:t>
                </a:r>
                <a:r>
                  <a:rPr lang="en-US" altLang="zh-CN" sz="2200" dirty="0">
                    <a:solidFill>
                      <a:schemeClr val="accent2">
                        <a:lumMod val="75000"/>
                      </a:schemeClr>
                    </a:solidFill>
                  </a:rPr>
                  <a:t>chain rule of calculus </a:t>
                </a:r>
                <a:r>
                  <a:rPr lang="en-US" altLang="zh-CN" sz="2200" dirty="0"/>
                  <a:t>to efficiently calculate the </a:t>
                </a:r>
                <a:r>
                  <a:rPr lang="en-US" altLang="zh-CN" sz="2200" dirty="0">
                    <a:solidFill>
                      <a:srgbClr val="7030A0"/>
                    </a:solidFill>
                  </a:rPr>
                  <a:t>partial derivatives</a:t>
                </a:r>
                <a:r>
                  <a:rPr lang="en-US" altLang="zh-CN" sz="2200" dirty="0"/>
                  <a:t>.</a:t>
                </a:r>
              </a:p>
              <a:p>
                <a:r>
                  <a:rPr lang="en-US" altLang="zh-CN" sz="2200" dirty="0"/>
                  <a:t>Suppose that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200" dirty="0"/>
                  <a:t> and </a:t>
                </a:r>
                <a14:m>
                  <m:oMath xmlns:m="http://schemas.openxmlformats.org/officeDocument/2006/math"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200" dirty="0"/>
                  <a:t>, with </a:t>
                </a:r>
                <a14:m>
                  <m:oMath xmlns:m="http://schemas.openxmlformats.org/officeDocument/2006/math"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altLang="zh-CN" sz="2200" dirty="0"/>
                  <a:t> and </a:t>
                </a:r>
                <a14:m>
                  <m:oMath xmlns:m="http://schemas.openxmlformats.org/officeDocument/2006/math"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altLang="zh-CN" sz="2200" b="1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p>
                    </m:sSup>
                  </m:oMath>
                </a14:m>
                <a:r>
                  <a:rPr lang="en-US" altLang="zh-CN" sz="2200" dirty="0"/>
                  <a:t>, then the </a:t>
                </a:r>
                <a:r>
                  <a:rPr lang="en-US" altLang="zh-CN" sz="2200" dirty="0">
                    <a:solidFill>
                      <a:srgbClr val="7030A0"/>
                    </a:solidFill>
                  </a:rPr>
                  <a:t>gradient</a:t>
                </a:r>
                <a:r>
                  <a:rPr lang="en-US" altLang="zh-CN" sz="2200" dirty="0"/>
                  <a:t> of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2200" dirty="0"/>
                  <a:t>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200" dirty="0"/>
                  <a:t> is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2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altLang="zh-CN" sz="2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altLang="zh-CN" sz="2200" dirty="0"/>
                  <a:t> or in vector notation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2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2200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num>
                          <m:den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22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den>
                        </m:f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′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2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2200" dirty="0"/>
                  <a:t>,</a:t>
                </a:r>
              </a:p>
              <a:p>
                <a:pPr marL="0" indent="0">
                  <a:buNone/>
                </a:pPr>
                <a:r>
                  <a:rPr lang="en-US" altLang="zh-CN" sz="2200" dirty="0"/>
                  <a:t>where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𝒉</m:t>
                        </m:r>
                      </m:num>
                      <m:den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𝒘</m:t>
                        </m:r>
                      </m:den>
                    </m:f>
                  </m:oMath>
                </a14:m>
                <a:r>
                  <a:rPr lang="en-US" altLang="zh-CN" sz="2200" dirty="0"/>
                  <a:t> is the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sz="2200" dirty="0"/>
                  <a:t> </a:t>
                </a:r>
                <a:r>
                  <a:rPr lang="en-US" altLang="zh-CN" sz="2200" dirty="0">
                    <a:solidFill>
                      <a:schemeClr val="accent2">
                        <a:lumMod val="75000"/>
                      </a:schemeClr>
                    </a:solidFill>
                  </a:rPr>
                  <a:t>Jacobian matrix </a:t>
                </a:r>
                <a:r>
                  <a:rPr lang="en-US" altLang="zh-CN" sz="2200" dirty="0"/>
                  <a:t>of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2200" dirty="0"/>
                  <a:t>.</a:t>
                </a:r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4256BBE-4647-45B4-979F-7E0C41AD3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1" y="1504989"/>
                <a:ext cx="10719812" cy="4990705"/>
              </a:xfrm>
              <a:prstGeom prst="rect">
                <a:avLst/>
              </a:prstGeom>
              <a:blipFill>
                <a:blip r:embed="rId2"/>
                <a:stretch>
                  <a:fillRect l="-739" t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683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FCE96-7744-49C3-828A-A3452430B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362306"/>
            <a:ext cx="9440332" cy="1142683"/>
          </a:xfrm>
        </p:spPr>
        <p:txBody>
          <a:bodyPr>
            <a:normAutofit/>
          </a:bodyPr>
          <a:lstStyle/>
          <a:p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Computational Graph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256BBE-4647-45B4-979F-7E0C41AD37D0}"/>
              </a:ext>
            </a:extLst>
          </p:cNvPr>
          <p:cNvSpPr txBox="1">
            <a:spLocks/>
          </p:cNvSpPr>
          <p:nvPr/>
        </p:nvSpPr>
        <p:spPr>
          <a:xfrm>
            <a:off x="990601" y="1504990"/>
            <a:ext cx="10719812" cy="8034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200" dirty="0"/>
              <a:t>The idea of </a:t>
            </a:r>
            <a:r>
              <a:rPr lang="en-US" altLang="zh-CN" sz="2200" dirty="0">
                <a:solidFill>
                  <a:srgbClr val="0070C0"/>
                </a:solidFill>
              </a:rPr>
              <a:t>feedforward network </a:t>
            </a:r>
            <a:r>
              <a:rPr lang="en-US" altLang="zh-CN" sz="2200" dirty="0"/>
              <a:t>and </a:t>
            </a:r>
            <a:r>
              <a:rPr lang="en-US" altLang="zh-CN" sz="2200" dirty="0">
                <a:solidFill>
                  <a:srgbClr val="FF0000"/>
                </a:solidFill>
              </a:rPr>
              <a:t>backward-propagation</a:t>
            </a:r>
            <a:r>
              <a:rPr lang="en-US" altLang="zh-CN" sz="2200" dirty="0"/>
              <a:t> can be demonstrated through </a:t>
            </a:r>
            <a:r>
              <a:rPr lang="en-US" altLang="zh-CN" sz="2200" dirty="0">
                <a:solidFill>
                  <a:schemeClr val="accent2">
                    <a:lumMod val="75000"/>
                  </a:schemeClr>
                </a:solidFill>
              </a:rPr>
              <a:t>computational graphs </a:t>
            </a:r>
            <a:r>
              <a:rPr lang="en-US" altLang="zh-CN" sz="2200" dirty="0"/>
              <a:t>with </a:t>
            </a:r>
            <a:r>
              <a:rPr lang="en-US" altLang="zh-CN" sz="2200" dirty="0">
                <a:solidFill>
                  <a:srgbClr val="7030A0"/>
                </a:solidFill>
              </a:rPr>
              <a:t>symbolic operators</a:t>
            </a:r>
            <a:r>
              <a:rPr lang="en-US" altLang="zh-CN" sz="2200" dirty="0"/>
              <a:t>.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</p:txBody>
      </p:sp>
      <p:pic>
        <p:nvPicPr>
          <p:cNvPr id="4" name="Picture 3" descr="A picture containing athletic game, sport&#10;&#10;Description automatically generated">
            <a:extLst>
              <a:ext uri="{FF2B5EF4-FFF2-40B4-BE49-F238E27FC236}">
                <a16:creationId xmlns:a16="http://schemas.microsoft.com/office/drawing/2014/main" id="{66CBBDC3-8769-42F3-95ED-6C0620070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552" y="2308486"/>
            <a:ext cx="1004188" cy="4351483"/>
          </a:xfrm>
          <a:prstGeom prst="rect">
            <a:avLst/>
          </a:prstGeom>
        </p:spPr>
      </p:pic>
      <p:pic>
        <p:nvPicPr>
          <p:cNvPr id="7" name="Picture 6" descr="A picture containing object&#10;&#10;Description automatically generated">
            <a:extLst>
              <a:ext uri="{FF2B5EF4-FFF2-40B4-BE49-F238E27FC236}">
                <a16:creationId xmlns:a16="http://schemas.microsoft.com/office/drawing/2014/main" id="{5915AFF2-D806-48EE-9B95-C04400149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507" y="2308486"/>
            <a:ext cx="3266960" cy="43514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FFCD88-CC39-43B5-8DE3-5C95BB1BD2C9}"/>
              </a:ext>
            </a:extLst>
          </p:cNvPr>
          <p:cNvSpPr txBox="1"/>
          <p:nvPr/>
        </p:nvSpPr>
        <p:spPr>
          <a:xfrm>
            <a:off x="138708" y="4253395"/>
            <a:ext cx="1843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Feedforward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BEDCC1-BBA8-4C82-801E-E0980FB841DF}"/>
              </a:ext>
            </a:extLst>
          </p:cNvPr>
          <p:cNvSpPr txBox="1"/>
          <p:nvPr/>
        </p:nvSpPr>
        <p:spPr>
          <a:xfrm>
            <a:off x="9866567" y="4130342"/>
            <a:ext cx="161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Back-prop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D199648-09E9-4378-BA66-BAA5CB8D7868}"/>
              </a:ext>
            </a:extLst>
          </p:cNvPr>
          <p:cNvSpPr/>
          <p:nvPr/>
        </p:nvSpPr>
        <p:spPr>
          <a:xfrm>
            <a:off x="3977179" y="4130342"/>
            <a:ext cx="1693889" cy="479686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24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Neural Networks with TensorFlow and Keras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05743E-F914-4635-AEA3-16F0F1CAD900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Wells Fargo Sans" panose="020B0503020203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Wells Fargo Sans" panose="020B05030202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847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with TensorFlow and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ANNs require a lot of rather simple calculations…exactly the sort of thing computers are good at!</a:t>
            </a:r>
          </a:p>
          <a:p>
            <a:r>
              <a:rPr lang="en-US" dirty="0"/>
              <a:t>TensorFlow (TF) and Keras is a framework that provides a relatively easy way to create and train ANNs.</a:t>
            </a:r>
          </a:p>
          <a:p>
            <a:pPr lvl="1"/>
            <a:r>
              <a:rPr lang="en-US" dirty="0"/>
              <a:t>Used to be separate projects, but have been merged</a:t>
            </a:r>
          </a:p>
          <a:p>
            <a:r>
              <a:rPr lang="en-US" dirty="0"/>
              <a:t>This is not the “only game in town, but it is the framework for this module.”</a:t>
            </a:r>
          </a:p>
          <a:p>
            <a:r>
              <a:rPr lang="en-US" dirty="0"/>
              <a:t>Documentation: </a:t>
            </a:r>
            <a:r>
              <a:rPr lang="en-US" dirty="0">
                <a:hlinkClick r:id="rId2"/>
              </a:rPr>
              <a:t>https://www.tensorflow.org/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05743E-F914-4635-AEA3-16F0F1CAD900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Wells Fargo Sans" panose="020B0503020203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Wells Fargo Sans" panose="020B0503020203020204" pitchFamily="34" charset="0"/>
              <a:ea typeface="+mn-ea"/>
              <a:cs typeface="+mn-cs"/>
            </a:endParaRPr>
          </a:p>
        </p:txBody>
      </p:sp>
      <p:pic>
        <p:nvPicPr>
          <p:cNvPr id="5" name="Google Shape;396;p50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87470" y="4000815"/>
            <a:ext cx="3659785" cy="124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97;p50"/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18090" r="16102"/>
          <a:stretch/>
        </p:blipFill>
        <p:spPr>
          <a:xfrm>
            <a:off x="1904151" y="3398614"/>
            <a:ext cx="2870526" cy="2453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458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TF/Keras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 objects: </a:t>
            </a:r>
            <a:r>
              <a:rPr lang="en-US" b="1" dirty="0"/>
              <a:t>models</a:t>
            </a:r>
            <a:r>
              <a:rPr lang="en-US" dirty="0"/>
              <a:t> and </a:t>
            </a:r>
            <a:r>
              <a:rPr lang="en-US" b="1" dirty="0"/>
              <a:t>layers</a:t>
            </a:r>
            <a:endParaRPr lang="en-US" dirty="0"/>
          </a:p>
          <a:p>
            <a:r>
              <a:rPr lang="en-US" b="1" dirty="0"/>
              <a:t>Model</a:t>
            </a:r>
            <a:r>
              <a:rPr lang="en-US" dirty="0"/>
              <a:t> objects come in two types:</a:t>
            </a:r>
          </a:p>
          <a:p>
            <a:pPr lvl="1"/>
            <a:r>
              <a:rPr lang="en-US" b="1" dirty="0"/>
              <a:t>Sequential models</a:t>
            </a:r>
            <a:r>
              <a:rPr lang="en-US" dirty="0"/>
              <a:t>: easier to build, but more restricted network structure (we will use these!)</a:t>
            </a:r>
          </a:p>
          <a:p>
            <a:pPr lvl="1"/>
            <a:r>
              <a:rPr lang="en-US" b="1" dirty="0"/>
              <a:t>Functional API models</a:t>
            </a:r>
            <a:r>
              <a:rPr lang="en-US" dirty="0"/>
              <a:t>: much more freedom in model architecture, but with freedom comes responsibility</a:t>
            </a:r>
          </a:p>
          <a:p>
            <a:r>
              <a:rPr lang="en-US" dirty="0"/>
              <a:t>Once a model is created, </a:t>
            </a:r>
            <a:r>
              <a:rPr lang="en-US" b="1" dirty="0"/>
              <a:t>layers</a:t>
            </a:r>
            <a:r>
              <a:rPr lang="en-US" dirty="0"/>
              <a:t> are added</a:t>
            </a:r>
          </a:p>
          <a:p>
            <a:r>
              <a:rPr lang="en-US" b="1" dirty="0"/>
              <a:t>Layers</a:t>
            </a:r>
            <a:r>
              <a:rPr lang="en-US" dirty="0"/>
              <a:t> produce a collection of nodes that are collected together</a:t>
            </a:r>
          </a:p>
          <a:p>
            <a:pPr lvl="1"/>
            <a:r>
              <a:rPr lang="en-US" dirty="0"/>
              <a:t>All nodes receive the same input (previous layer) and transmit output to the same place (next layer)</a:t>
            </a:r>
          </a:p>
          <a:p>
            <a:r>
              <a:rPr lang="en-US" dirty="0"/>
              <a:t>Node properties (e.g., activation functions) are set at the layer level, and consistent for all nodes on a given layer.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05743E-F914-4635-AEA3-16F0F1CAD900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Wells Fargo Sans" panose="020B0503020203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Wells Fargo Sans" panose="020B0503020203020204" pitchFamily="34" charset="0"/>
              <a:ea typeface="+mn-ea"/>
              <a:cs typeface="+mn-cs"/>
            </a:endParaRP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962547" y="4343400"/>
            <a:ext cx="4265211" cy="2286000"/>
            <a:chOff x="2700200" y="3102532"/>
            <a:chExt cx="6086665" cy="3262234"/>
          </a:xfrm>
        </p:grpSpPr>
        <p:grpSp>
          <p:nvGrpSpPr>
            <p:cNvPr id="6" name="Group 5"/>
            <p:cNvGrpSpPr/>
            <p:nvPr/>
          </p:nvGrpSpPr>
          <p:grpSpPr>
            <a:xfrm>
              <a:off x="2700200" y="3102532"/>
              <a:ext cx="6086665" cy="3223615"/>
              <a:chOff x="2408370" y="3072982"/>
              <a:chExt cx="6086665" cy="3223615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2408370" y="3072982"/>
                <a:ext cx="6086665" cy="3223615"/>
                <a:chOff x="6095153" y="3301582"/>
                <a:chExt cx="6086665" cy="3223615"/>
              </a:xfrm>
            </p:grpSpPr>
            <p:grpSp>
              <p:nvGrpSpPr>
                <p:cNvPr id="29" name="Group 28"/>
                <p:cNvGrpSpPr/>
                <p:nvPr/>
              </p:nvGrpSpPr>
              <p:grpSpPr>
                <a:xfrm>
                  <a:off x="6095153" y="3301582"/>
                  <a:ext cx="6086665" cy="3223615"/>
                  <a:chOff x="6095153" y="3301582"/>
                  <a:chExt cx="6086665" cy="3223615"/>
                </a:xfrm>
              </p:grpSpPr>
              <p:grpSp>
                <p:nvGrpSpPr>
                  <p:cNvPr id="36" name="Group 35"/>
                  <p:cNvGrpSpPr/>
                  <p:nvPr/>
                </p:nvGrpSpPr>
                <p:grpSpPr>
                  <a:xfrm>
                    <a:off x="6095153" y="3301582"/>
                    <a:ext cx="6086665" cy="3223615"/>
                    <a:chOff x="7386611" y="790478"/>
                    <a:chExt cx="6086665" cy="3223615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8" name="Oval 37"/>
                        <p:cNvSpPr/>
                        <p:nvPr/>
                      </p:nvSpPr>
                      <p:spPr>
                        <a:xfrm>
                          <a:off x="7599087" y="1180744"/>
                          <a:ext cx="560717" cy="534838"/>
                        </a:xfrm>
                        <a:prstGeom prst="ellipse">
                          <a:avLst/>
                        </a:prstGeom>
                        <a:ln>
                          <a:noFill/>
                        </a:ln>
                      </p:spPr>
                      <p:style>
                        <a:lnRef idx="0">
                          <a:srgbClr val="787070"/>
                        </a:lnRef>
                        <a:fillRef idx="1">
                          <a:schemeClr val="accent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FF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FF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FF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Wells Fargo Sans" panose="020B0503020203020204" pitchFamily="34" charset="0"/>
                            <a:ea typeface="+mn-ea"/>
                            <a:cs typeface="+mn-cs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8" name="Oval 37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599087" y="1180744"/>
                          <a:ext cx="560717" cy="534838"/>
                        </a:xfrm>
                        <a:prstGeom prst="ellipse">
                          <a:avLst/>
                        </a:prstGeom>
                        <a:blipFill>
                          <a:blip r:embed="rId2"/>
                          <a:stretch>
                            <a:fillRect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9" name="Oval 38"/>
                        <p:cNvSpPr/>
                        <p:nvPr/>
                      </p:nvSpPr>
                      <p:spPr>
                        <a:xfrm>
                          <a:off x="7599086" y="1862801"/>
                          <a:ext cx="560717" cy="534838"/>
                        </a:xfrm>
                        <a:prstGeom prst="ellipse">
                          <a:avLst/>
                        </a:prstGeom>
                        <a:ln>
                          <a:noFill/>
                        </a:ln>
                      </p:spPr>
                      <p:style>
                        <a:lnRef idx="0">
                          <a:srgbClr val="787070"/>
                        </a:lnRef>
                        <a:fillRef idx="1">
                          <a:schemeClr val="accent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FF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FF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FF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Wells Fargo Sans" panose="020B0503020203020204" pitchFamily="34" charset="0"/>
                            <a:ea typeface="+mn-ea"/>
                            <a:cs typeface="+mn-cs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9" name="Oval 38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599086" y="1862801"/>
                          <a:ext cx="560717" cy="534838"/>
                        </a:xfrm>
                        <a:prstGeom prst="ellipse">
                          <a:avLst/>
                        </a:prstGeom>
                        <a:blipFill>
                          <a:blip r:embed="rId3"/>
                          <a:stretch>
                            <a:fillRect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40" name="Oval 39"/>
                    <p:cNvSpPr/>
                    <p:nvPr/>
                  </p:nvSpPr>
                  <p:spPr>
                    <a:xfrm>
                      <a:off x="9250136" y="2285261"/>
                      <a:ext cx="560717" cy="534838"/>
                    </a:xfrm>
                    <a:prstGeom prst="ellipse">
                      <a:avLst/>
                    </a:prstGeom>
                    <a:solidFill>
                      <a:srgbClr val="FF755E"/>
                    </a:solidFill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Wells Fargo Sans" panose="020B0503020203020204" pitchFamily="34" charset="0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41" name="Straight Arrow Connector 40"/>
                    <p:cNvCxnSpPr>
                      <a:stCxn id="38" idx="6"/>
                      <a:endCxn id="40" idx="2"/>
                    </p:cNvCxnSpPr>
                    <p:nvPr/>
                  </p:nvCxnSpPr>
                  <p:spPr>
                    <a:xfrm>
                      <a:off x="8159804" y="1448163"/>
                      <a:ext cx="1090332" cy="1104517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42" name="Straight Arrow Connector 41"/>
                    <p:cNvCxnSpPr>
                      <a:stCxn id="39" idx="6"/>
                      <a:endCxn id="40" idx="2"/>
                    </p:cNvCxnSpPr>
                    <p:nvPr/>
                  </p:nvCxnSpPr>
                  <p:spPr>
                    <a:xfrm>
                      <a:off x="8159803" y="2130220"/>
                      <a:ext cx="1090333" cy="42246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7386611" y="3323528"/>
                      <a:ext cx="1049986" cy="28210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41414"/>
                          </a:solidFill>
                          <a:effectLst/>
                          <a:uLnTx/>
                          <a:uFillTx/>
                          <a:latin typeface="Wells Fargo Sans" panose="020B0503020203020204" pitchFamily="34" charset="0"/>
                          <a:ea typeface="+mn-ea"/>
                          <a:cs typeface="+mn-cs"/>
                        </a:rPr>
                        <a:t>Input layer</a:t>
                      </a:r>
                    </a:p>
                  </p:txBody>
                </p:sp>
                <p:sp>
                  <p:nvSpPr>
                    <p:cNvPr id="44" name="TextBox 43"/>
                    <p:cNvSpPr txBox="1"/>
                    <p:nvPr/>
                  </p:nvSpPr>
                  <p:spPr>
                    <a:xfrm>
                      <a:off x="8538811" y="3712388"/>
                      <a:ext cx="1661125" cy="30170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41414"/>
                          </a:solidFill>
                          <a:effectLst/>
                          <a:uLnTx/>
                          <a:uFillTx/>
                          <a:latin typeface="Wells Fargo Sans" panose="020B0503020203020204" pitchFamily="34" charset="0"/>
                          <a:ea typeface="+mn-ea"/>
                          <a:cs typeface="+mn-cs"/>
                        </a:rPr>
                        <a:t>Hidden layer 1</a:t>
                      </a: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5" name="Oval 44"/>
                        <p:cNvSpPr/>
                        <p:nvPr/>
                      </p:nvSpPr>
                      <p:spPr>
                        <a:xfrm>
                          <a:off x="12522228" y="1873111"/>
                          <a:ext cx="560717" cy="534838"/>
                        </a:xfrm>
                        <a:prstGeom prst="ellipse">
                          <a:avLst/>
                        </a:prstGeom>
                        <a:solidFill>
                          <a:schemeClr val="accent2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rgbClr val="787070"/>
                        </a:lnRef>
                        <a:fillRef idx="1">
                          <a:schemeClr val="accent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kumimoji="0" lang="en-US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FF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Wells Fargo Sans" panose="020B0503020203020204" pitchFamily="34" charset="0"/>
                            <a:ea typeface="+mn-ea"/>
                            <a:cs typeface="+mn-cs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5" name="Oval 44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2522228" y="1873111"/>
                          <a:ext cx="560717" cy="534838"/>
                        </a:xfrm>
                        <a:prstGeom prst="ellipse">
                          <a:avLst/>
                        </a:prstGeom>
                        <a:blipFill>
                          <a:blip r:embed="rId4"/>
                          <a:stretch>
                            <a:fillRect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46" name="Straight Arrow Connector 45"/>
                    <p:cNvCxnSpPr>
                      <a:stCxn id="40" idx="6"/>
                      <a:endCxn id="9" idx="2"/>
                    </p:cNvCxnSpPr>
                    <p:nvPr/>
                  </p:nvCxnSpPr>
                  <p:spPr>
                    <a:xfrm>
                      <a:off x="9810853" y="2552680"/>
                      <a:ext cx="1089084" cy="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47" name="TextBox 46"/>
                    <p:cNvSpPr txBox="1"/>
                    <p:nvPr/>
                  </p:nvSpPr>
                  <p:spPr>
                    <a:xfrm>
                      <a:off x="12131896" y="2561711"/>
                      <a:ext cx="1341380" cy="3184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41414"/>
                          </a:solidFill>
                          <a:effectLst/>
                          <a:uLnTx/>
                          <a:uFillTx/>
                          <a:latin typeface="Wells Fargo Sans" panose="020B0503020203020204" pitchFamily="34" charset="0"/>
                          <a:ea typeface="+mn-ea"/>
                          <a:cs typeface="+mn-cs"/>
                        </a:rPr>
                        <a:t>Output layer</a:t>
                      </a:r>
                    </a:p>
                  </p:txBody>
                </p:sp>
                <p:sp>
                  <p:nvSpPr>
                    <p:cNvPr id="48" name="Oval 47"/>
                    <p:cNvSpPr/>
                    <p:nvPr/>
                  </p:nvSpPr>
                  <p:spPr>
                    <a:xfrm>
                      <a:off x="9248889" y="1584949"/>
                      <a:ext cx="560717" cy="534838"/>
                    </a:xfrm>
                    <a:prstGeom prst="ellipse">
                      <a:avLst/>
                    </a:prstGeom>
                    <a:solidFill>
                      <a:srgbClr val="FF755E"/>
                    </a:solidFill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Wells Fargo Sans" panose="020B050302020302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" name="Oval 48"/>
                    <p:cNvSpPr/>
                    <p:nvPr/>
                  </p:nvSpPr>
                  <p:spPr>
                    <a:xfrm>
                      <a:off x="9280175" y="3084985"/>
                      <a:ext cx="560717" cy="534838"/>
                    </a:xfrm>
                    <a:prstGeom prst="ellipse">
                      <a:avLst/>
                    </a:prstGeom>
                    <a:solidFill>
                      <a:srgbClr val="FF755E"/>
                    </a:solidFill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Wells Fargo Sans" panose="020B050302020302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0" name="Oval 49"/>
                    <p:cNvSpPr/>
                    <p:nvPr/>
                  </p:nvSpPr>
                  <p:spPr>
                    <a:xfrm>
                      <a:off x="9248888" y="790478"/>
                      <a:ext cx="560717" cy="534838"/>
                    </a:xfrm>
                    <a:prstGeom prst="ellipse">
                      <a:avLst/>
                    </a:prstGeom>
                    <a:solidFill>
                      <a:srgbClr val="FF755E"/>
                    </a:solidFill>
                    <a:ln>
                      <a:noFill/>
                    </a:ln>
                  </p:spPr>
                  <p:style>
                    <a:lnRef idx="0">
                      <a:srgbClr val="787070"/>
                    </a:lnRef>
                    <a:fillRef idx="1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Wells Fargo Sans" panose="020B0503020203020204" pitchFamily="34" charset="0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51" name="Straight Arrow Connector 50"/>
                    <p:cNvCxnSpPr>
                      <a:stCxn id="39" idx="6"/>
                      <a:endCxn id="49" idx="2"/>
                    </p:cNvCxnSpPr>
                    <p:nvPr/>
                  </p:nvCxnSpPr>
                  <p:spPr>
                    <a:xfrm>
                      <a:off x="8159803" y="2130220"/>
                      <a:ext cx="1120372" cy="1222184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52" name="Straight Arrow Connector 51"/>
                    <p:cNvCxnSpPr>
                      <a:stCxn id="39" idx="6"/>
                      <a:endCxn id="48" idx="2"/>
                    </p:cNvCxnSpPr>
                    <p:nvPr/>
                  </p:nvCxnSpPr>
                  <p:spPr>
                    <a:xfrm flipV="1">
                      <a:off x="8159803" y="1852368"/>
                      <a:ext cx="1089086" cy="277852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53" name="Straight Arrow Connector 52"/>
                    <p:cNvCxnSpPr>
                      <a:stCxn id="38" idx="6"/>
                      <a:endCxn id="49" idx="2"/>
                    </p:cNvCxnSpPr>
                    <p:nvPr/>
                  </p:nvCxnSpPr>
                  <p:spPr>
                    <a:xfrm>
                      <a:off x="8159804" y="1448163"/>
                      <a:ext cx="1120371" cy="1904241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54" name="Straight Arrow Connector 53"/>
                    <p:cNvCxnSpPr>
                      <a:stCxn id="38" idx="6"/>
                      <a:endCxn id="48" idx="2"/>
                    </p:cNvCxnSpPr>
                    <p:nvPr/>
                  </p:nvCxnSpPr>
                  <p:spPr>
                    <a:xfrm>
                      <a:off x="8159804" y="1448163"/>
                      <a:ext cx="1089085" cy="404205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55" name="Straight Arrow Connector 54"/>
                    <p:cNvCxnSpPr>
                      <a:stCxn id="50" idx="6"/>
                      <a:endCxn id="12" idx="2"/>
                    </p:cNvCxnSpPr>
                    <p:nvPr/>
                  </p:nvCxnSpPr>
                  <p:spPr>
                    <a:xfrm>
                      <a:off x="9809605" y="1057897"/>
                      <a:ext cx="1089084" cy="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56" name="Straight Arrow Connector 55"/>
                    <p:cNvCxnSpPr>
                      <a:stCxn id="48" idx="6"/>
                      <a:endCxn id="10" idx="2"/>
                    </p:cNvCxnSpPr>
                    <p:nvPr/>
                  </p:nvCxnSpPr>
                  <p:spPr>
                    <a:xfrm>
                      <a:off x="9809606" y="1852368"/>
                      <a:ext cx="1089084" cy="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57" name="Straight Arrow Connector 56"/>
                    <p:cNvCxnSpPr>
                      <a:stCxn id="49" idx="6"/>
                      <a:endCxn id="11" idx="2"/>
                    </p:cNvCxnSpPr>
                    <p:nvPr/>
                  </p:nvCxnSpPr>
                  <p:spPr>
                    <a:xfrm>
                      <a:off x="9840892" y="3352404"/>
                      <a:ext cx="1089084" cy="0"/>
                    </a:xfrm>
                    <a:prstGeom prst="straightConnector1">
                      <a:avLst/>
                    </a:prstGeom>
                    <a:ln w="28575" cap="sq">
                      <a:solidFill>
                        <a:srgbClr val="D71E28"/>
                      </a:solidFill>
                      <a:tailEnd type="triangle"/>
                    </a:ln>
                  </p:spPr>
                  <p:style>
                    <a:lnRef idx="1">
                      <a:srgbClr val="787070"/>
                    </a:lnRef>
                    <a:fillRef idx="0">
                      <a:schemeClr val="accent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7" name="Oval 36"/>
                      <p:cNvSpPr/>
                      <p:nvPr/>
                    </p:nvSpPr>
                    <p:spPr>
                      <a:xfrm>
                        <a:off x="6307004" y="5061251"/>
                        <a:ext cx="560717" cy="534838"/>
                      </a:xfrm>
                      <a:prstGeom prst="ellipse">
                        <a:avLst/>
                      </a:prstGeom>
                      <a:ln>
                        <a:noFill/>
                      </a:ln>
                    </p:spPr>
                    <p:style>
                      <a:lnRef idx="0">
                        <a:srgbClr val="787070"/>
                      </a:lnRef>
                      <a:fillRef idx="1">
                        <a:schemeClr val="accent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Wells Fargo Sans" panose="020B0503020203020204" pitchFamily="34" charset="0"/>
                          <a:ea typeface="+mn-ea"/>
                          <a:cs typeface="+mn-cs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7" name="Oval 36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07004" y="5061251"/>
                        <a:ext cx="560717" cy="534838"/>
                      </a:xfrm>
                      <a:prstGeom prst="ellipse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0" name="Straight Arrow Connector 29"/>
                <p:cNvCxnSpPr>
                  <a:stCxn id="37" idx="6"/>
                  <a:endCxn id="50" idx="2"/>
                </p:cNvCxnSpPr>
                <p:nvPr/>
              </p:nvCxnSpPr>
              <p:spPr>
                <a:xfrm flipV="1">
                  <a:off x="6867721" y="3569001"/>
                  <a:ext cx="1089709" cy="1759669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31" name="Straight Arrow Connector 30"/>
                <p:cNvCxnSpPr>
                  <a:stCxn id="37" idx="6"/>
                  <a:endCxn id="48" idx="2"/>
                </p:cNvCxnSpPr>
                <p:nvPr/>
              </p:nvCxnSpPr>
              <p:spPr>
                <a:xfrm flipV="1">
                  <a:off x="6867721" y="4363472"/>
                  <a:ext cx="1089710" cy="965198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32" name="Straight Arrow Connector 31"/>
                <p:cNvCxnSpPr>
                  <a:stCxn id="37" idx="6"/>
                  <a:endCxn id="40" idx="2"/>
                </p:cNvCxnSpPr>
                <p:nvPr/>
              </p:nvCxnSpPr>
              <p:spPr>
                <a:xfrm flipV="1">
                  <a:off x="6867721" y="5063784"/>
                  <a:ext cx="1090957" cy="264886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33" name="Straight Arrow Connector 32"/>
                <p:cNvCxnSpPr>
                  <a:stCxn id="37" idx="6"/>
                  <a:endCxn id="49" idx="2"/>
                </p:cNvCxnSpPr>
                <p:nvPr/>
              </p:nvCxnSpPr>
              <p:spPr>
                <a:xfrm>
                  <a:off x="6867721" y="5328670"/>
                  <a:ext cx="1120996" cy="534838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34" name="Straight Arrow Connector 33"/>
                <p:cNvCxnSpPr>
                  <a:stCxn id="39" idx="6"/>
                  <a:endCxn id="50" idx="2"/>
                </p:cNvCxnSpPr>
                <p:nvPr/>
              </p:nvCxnSpPr>
              <p:spPr>
                <a:xfrm flipV="1">
                  <a:off x="6868345" y="3569001"/>
                  <a:ext cx="1089085" cy="1072323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35" name="Straight Arrow Connector 34"/>
                <p:cNvCxnSpPr>
                  <a:stCxn id="38" idx="6"/>
                  <a:endCxn id="50" idx="2"/>
                </p:cNvCxnSpPr>
                <p:nvPr/>
              </p:nvCxnSpPr>
              <p:spPr>
                <a:xfrm flipV="1">
                  <a:off x="6868346" y="3569001"/>
                  <a:ext cx="1089084" cy="390266"/>
                </a:xfrm>
                <a:prstGeom prst="straightConnector1">
                  <a:avLst/>
                </a:prstGeom>
                <a:ln w="28575" cap="sq">
                  <a:solidFill>
                    <a:srgbClr val="D71E28"/>
                  </a:solidFill>
                  <a:tailEnd type="triangle"/>
                </a:ln>
              </p:spPr>
              <p:style>
                <a:lnRef idx="1">
                  <a:srgbClr val="787070"/>
                </a:lnRef>
                <a:fillRef idx="0">
                  <a:schemeClr val="accent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9" name="Oval 8"/>
              <p:cNvSpPr/>
              <p:nvPr/>
            </p:nvSpPr>
            <p:spPr>
              <a:xfrm>
                <a:off x="5921696" y="4567765"/>
                <a:ext cx="560717" cy="534838"/>
              </a:xfrm>
              <a:prstGeom prst="ellipse">
                <a:avLst/>
              </a:prstGeom>
              <a:solidFill>
                <a:srgbClr val="FF755E"/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Wells Fargo Sans" panose="020B0503020203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5920449" y="3867453"/>
                <a:ext cx="560717" cy="534838"/>
              </a:xfrm>
              <a:prstGeom prst="ellipse">
                <a:avLst/>
              </a:prstGeom>
              <a:solidFill>
                <a:srgbClr val="FF755E"/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Wells Fargo Sans" panose="020B0503020203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5951735" y="5367489"/>
                <a:ext cx="560717" cy="534838"/>
              </a:xfrm>
              <a:prstGeom prst="ellipse">
                <a:avLst/>
              </a:prstGeom>
              <a:solidFill>
                <a:srgbClr val="FF755E"/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Wells Fargo Sans" panose="020B0503020203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5920448" y="3072982"/>
                <a:ext cx="560717" cy="534838"/>
              </a:xfrm>
              <a:prstGeom prst="ellipse">
                <a:avLst/>
              </a:prstGeom>
              <a:solidFill>
                <a:srgbClr val="FF755E"/>
              </a:solidFill>
              <a:ln>
                <a:noFill/>
              </a:ln>
            </p:spPr>
            <p:style>
              <a:lnRef idx="0">
                <a:srgbClr val="787070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Wells Fargo Sans" panose="020B0503020203020204" pitchFamily="34" charset="0"/>
                  <a:ea typeface="+mn-ea"/>
                  <a:cs typeface="+mn-cs"/>
                </a:endParaRPr>
              </a:p>
            </p:txBody>
          </p:sp>
          <p:cxnSp>
            <p:nvCxnSpPr>
              <p:cNvPr id="13" name="Straight Arrow Connector 12"/>
              <p:cNvCxnSpPr>
                <a:stCxn id="50" idx="6"/>
                <a:endCxn id="10" idx="2"/>
              </p:cNvCxnSpPr>
              <p:nvPr/>
            </p:nvCxnSpPr>
            <p:spPr>
              <a:xfrm>
                <a:off x="4831364" y="3340401"/>
                <a:ext cx="1089085" cy="794471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4" name="Straight Arrow Connector 13"/>
              <p:cNvCxnSpPr>
                <a:stCxn id="50" idx="6"/>
                <a:endCxn id="9" idx="2"/>
              </p:cNvCxnSpPr>
              <p:nvPr/>
            </p:nvCxnSpPr>
            <p:spPr>
              <a:xfrm>
                <a:off x="4831364" y="3340401"/>
                <a:ext cx="1090332" cy="1494783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5" name="Straight Arrow Connector 14"/>
              <p:cNvCxnSpPr>
                <a:stCxn id="50" idx="6"/>
                <a:endCxn id="11" idx="2"/>
              </p:cNvCxnSpPr>
              <p:nvPr/>
            </p:nvCxnSpPr>
            <p:spPr>
              <a:xfrm>
                <a:off x="4831364" y="3340401"/>
                <a:ext cx="1120371" cy="2294507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6" name="Straight Arrow Connector 15"/>
              <p:cNvCxnSpPr>
                <a:stCxn id="48" idx="6"/>
                <a:endCxn id="12" idx="2"/>
              </p:cNvCxnSpPr>
              <p:nvPr/>
            </p:nvCxnSpPr>
            <p:spPr>
              <a:xfrm flipV="1">
                <a:off x="4831365" y="3340401"/>
                <a:ext cx="1089083" cy="794471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7" name="Straight Arrow Connector 16"/>
              <p:cNvCxnSpPr>
                <a:stCxn id="40" idx="6"/>
                <a:endCxn id="10" idx="2"/>
              </p:cNvCxnSpPr>
              <p:nvPr/>
            </p:nvCxnSpPr>
            <p:spPr>
              <a:xfrm flipV="1">
                <a:off x="4832612" y="4134872"/>
                <a:ext cx="1087837" cy="700312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8" name="Straight Arrow Connector 17"/>
              <p:cNvCxnSpPr>
                <a:stCxn id="48" idx="6"/>
                <a:endCxn id="9" idx="2"/>
              </p:cNvCxnSpPr>
              <p:nvPr/>
            </p:nvCxnSpPr>
            <p:spPr>
              <a:xfrm>
                <a:off x="4831365" y="4134872"/>
                <a:ext cx="1090331" cy="700312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9" name="Straight Arrow Connector 18"/>
              <p:cNvCxnSpPr>
                <a:stCxn id="48" idx="6"/>
                <a:endCxn id="11" idx="2"/>
              </p:cNvCxnSpPr>
              <p:nvPr/>
            </p:nvCxnSpPr>
            <p:spPr>
              <a:xfrm>
                <a:off x="4831365" y="4134872"/>
                <a:ext cx="1120370" cy="1500036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0" name="Straight Arrow Connector 19"/>
              <p:cNvCxnSpPr>
                <a:stCxn id="40" idx="6"/>
                <a:endCxn id="11" idx="2"/>
              </p:cNvCxnSpPr>
              <p:nvPr/>
            </p:nvCxnSpPr>
            <p:spPr>
              <a:xfrm>
                <a:off x="4832612" y="4835184"/>
                <a:ext cx="1119123" cy="799724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1" name="Straight Arrow Connector 20"/>
              <p:cNvCxnSpPr>
                <a:stCxn id="40" idx="6"/>
                <a:endCxn id="12" idx="2"/>
              </p:cNvCxnSpPr>
              <p:nvPr/>
            </p:nvCxnSpPr>
            <p:spPr>
              <a:xfrm flipV="1">
                <a:off x="4832612" y="3340401"/>
                <a:ext cx="1087836" cy="1494783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2" name="Straight Arrow Connector 21"/>
              <p:cNvCxnSpPr>
                <a:stCxn id="49" idx="6"/>
                <a:endCxn id="12" idx="2"/>
              </p:cNvCxnSpPr>
              <p:nvPr/>
            </p:nvCxnSpPr>
            <p:spPr>
              <a:xfrm flipV="1">
                <a:off x="4862651" y="3340401"/>
                <a:ext cx="1057797" cy="2294507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3" name="Straight Arrow Connector 22"/>
              <p:cNvCxnSpPr>
                <a:stCxn id="49" idx="6"/>
                <a:endCxn id="10" idx="2"/>
              </p:cNvCxnSpPr>
              <p:nvPr/>
            </p:nvCxnSpPr>
            <p:spPr>
              <a:xfrm flipV="1">
                <a:off x="4862651" y="4134872"/>
                <a:ext cx="1057798" cy="1500036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4" name="Straight Arrow Connector 23"/>
              <p:cNvCxnSpPr>
                <a:stCxn id="49" idx="6"/>
                <a:endCxn id="9" idx="2"/>
              </p:cNvCxnSpPr>
              <p:nvPr/>
            </p:nvCxnSpPr>
            <p:spPr>
              <a:xfrm flipV="1">
                <a:off x="4862651" y="4835184"/>
                <a:ext cx="1059045" cy="799724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5" name="Straight Arrow Connector 24"/>
              <p:cNvCxnSpPr>
                <a:stCxn id="12" idx="6"/>
                <a:endCxn id="45" idx="2"/>
              </p:cNvCxnSpPr>
              <p:nvPr/>
            </p:nvCxnSpPr>
            <p:spPr>
              <a:xfrm>
                <a:off x="6481165" y="3340401"/>
                <a:ext cx="1062822" cy="1082633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6" name="Straight Arrow Connector 25"/>
              <p:cNvCxnSpPr>
                <a:stCxn id="10" idx="6"/>
                <a:endCxn id="45" idx="2"/>
              </p:cNvCxnSpPr>
              <p:nvPr/>
            </p:nvCxnSpPr>
            <p:spPr>
              <a:xfrm>
                <a:off x="6481166" y="4134872"/>
                <a:ext cx="1062821" cy="288162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7" name="Straight Arrow Connector 26"/>
              <p:cNvCxnSpPr>
                <a:stCxn id="9" idx="6"/>
                <a:endCxn id="45" idx="2"/>
              </p:cNvCxnSpPr>
              <p:nvPr/>
            </p:nvCxnSpPr>
            <p:spPr>
              <a:xfrm flipV="1">
                <a:off x="6482413" y="4423034"/>
                <a:ext cx="1061574" cy="412150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8" name="Straight Arrow Connector 27"/>
              <p:cNvCxnSpPr>
                <a:stCxn id="11" idx="6"/>
                <a:endCxn id="45" idx="2"/>
              </p:cNvCxnSpPr>
              <p:nvPr/>
            </p:nvCxnSpPr>
            <p:spPr>
              <a:xfrm flipV="1">
                <a:off x="6512452" y="4423034"/>
                <a:ext cx="1031535" cy="1211875"/>
              </a:xfrm>
              <a:prstGeom prst="straightConnector1">
                <a:avLst/>
              </a:prstGeom>
              <a:ln w="28575" cap="sq">
                <a:solidFill>
                  <a:srgbClr val="D71E28"/>
                </a:solidFill>
                <a:tailEnd type="triangle"/>
              </a:ln>
            </p:spPr>
            <p:style>
              <a:lnRef idx="1">
                <a:srgbClr val="787070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853232" y="6010944"/>
              <a:ext cx="1831375" cy="3538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141414"/>
                  </a:solidFill>
                  <a:effectLst/>
                  <a:uLnTx/>
                  <a:uFillTx/>
                  <a:latin typeface="Wells Fargo Sans" panose="020B0503020203020204" pitchFamily="34" charset="0"/>
                  <a:ea typeface="+mn-ea"/>
                  <a:cs typeface="+mn-cs"/>
                </a:rPr>
                <a:t>Hidden layer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411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TF/Keras Model Fitting Procedure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3926528"/>
              </p:ext>
            </p:extLst>
          </p:nvPr>
        </p:nvGraphicFramePr>
        <p:xfrm>
          <a:off x="487363" y="982494"/>
          <a:ext cx="11215687" cy="5418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05743E-F914-4635-AEA3-16F0F1CAD900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Wells Fargo Sans" panose="020B0503020203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Wells Fargo Sans" panose="020B05030202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073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FCE96-7744-49C3-828A-A3452430B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362306"/>
            <a:ext cx="9440332" cy="1142683"/>
          </a:xfrm>
        </p:spPr>
        <p:txBody>
          <a:bodyPr>
            <a:normAutofit/>
          </a:bodyPr>
          <a:lstStyle/>
          <a:p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Artificial Neural Networks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256BBE-4647-45B4-979F-7E0C41AD37D0}"/>
              </a:ext>
            </a:extLst>
          </p:cNvPr>
          <p:cNvSpPr txBox="1">
            <a:spLocks/>
          </p:cNvSpPr>
          <p:nvPr/>
        </p:nvSpPr>
        <p:spPr>
          <a:xfrm>
            <a:off x="990601" y="1504989"/>
            <a:ext cx="10719812" cy="10447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rgbClr val="0070C0"/>
                </a:solidFill>
              </a:rPr>
              <a:t>Artificial neural networks</a:t>
            </a:r>
            <a:r>
              <a:rPr lang="en-US" altLang="zh-CN" sz="2400" dirty="0"/>
              <a:t>, also often called, 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>deep neural networks </a:t>
            </a:r>
            <a:r>
              <a:rPr lang="en-US" altLang="zh-CN" sz="2400" dirty="0"/>
              <a:t>or multilayer </a:t>
            </a:r>
            <a:r>
              <a:rPr lang="en-US" altLang="zh-CN" sz="2400" dirty="0" err="1"/>
              <a:t>perceptrons</a:t>
            </a:r>
            <a:r>
              <a:rPr lang="en-US" altLang="zh-CN" sz="2400" dirty="0"/>
              <a:t> (MLPs), are the quintessential </a:t>
            </a:r>
            <a:r>
              <a:rPr lang="en-US" altLang="zh-CN" sz="2400" dirty="0">
                <a:solidFill>
                  <a:srgbClr val="FF0000"/>
                </a:solidFill>
              </a:rPr>
              <a:t>deep learning </a:t>
            </a:r>
            <a:r>
              <a:rPr lang="en-US" altLang="zh-CN" sz="2400" dirty="0"/>
              <a:t>models.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433168C-1CC5-4980-AECF-EB7250694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1" y="3670956"/>
            <a:ext cx="4604549" cy="1142683"/>
          </a:xfrm>
        </p:spPr>
        <p:txBody>
          <a:bodyPr>
            <a:noAutofit/>
          </a:bodyPr>
          <a:lstStyle/>
          <a:p>
            <a:r>
              <a:rPr lang="en-US" sz="2000" b="1" dirty="0"/>
              <a:t>Receive</a:t>
            </a:r>
            <a:r>
              <a:rPr lang="en-US" sz="2000" dirty="0"/>
              <a:t> (input) incoming information with </a:t>
            </a:r>
            <a:r>
              <a:rPr lang="en-US" sz="2000" b="1" i="1" dirty="0"/>
              <a:t>dendrites</a:t>
            </a:r>
            <a:endParaRPr lang="en-US" sz="2000" dirty="0"/>
          </a:p>
          <a:p>
            <a:r>
              <a:rPr lang="en-US" sz="2000" b="1" dirty="0"/>
              <a:t>Process</a:t>
            </a:r>
            <a:r>
              <a:rPr lang="en-US" sz="2000" dirty="0"/>
              <a:t> that information in the cell body</a:t>
            </a:r>
          </a:p>
          <a:p>
            <a:r>
              <a:rPr lang="en-US" sz="2000" dirty="0"/>
              <a:t>If </a:t>
            </a:r>
            <a:r>
              <a:rPr lang="en-US" sz="2000" b="1" i="1" dirty="0"/>
              <a:t>activated</a:t>
            </a:r>
            <a:r>
              <a:rPr lang="en-US" sz="2000" dirty="0"/>
              <a:t>, send (</a:t>
            </a:r>
            <a:r>
              <a:rPr lang="en-US" sz="2000" b="1" dirty="0"/>
              <a:t>output</a:t>
            </a:r>
            <a:r>
              <a:rPr lang="en-US" sz="2000" dirty="0"/>
              <a:t>) a signal with the </a:t>
            </a:r>
            <a:r>
              <a:rPr lang="en-US" sz="2000" b="1" i="1" dirty="0"/>
              <a:t>axon</a:t>
            </a:r>
            <a:endParaRPr lang="en-US" sz="2000" dirty="0"/>
          </a:p>
        </p:txBody>
      </p:sp>
      <p:pic>
        <p:nvPicPr>
          <p:cNvPr id="5" name="Picture 2" descr="Blausen 0657 MultipolarNeuron.png">
            <a:extLst>
              <a:ext uri="{FF2B5EF4-FFF2-40B4-BE49-F238E27FC236}">
                <a16:creationId xmlns:a16="http://schemas.microsoft.com/office/drawing/2014/main" id="{39E7EEE9-2B67-48E6-9C5E-4CF65EEA5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507" y="2549788"/>
            <a:ext cx="5249788" cy="338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E5D480-CBB8-4025-9615-AB5CDB40E3F5}"/>
              </a:ext>
            </a:extLst>
          </p:cNvPr>
          <p:cNvSpPr txBox="1"/>
          <p:nvPr/>
        </p:nvSpPr>
        <p:spPr>
          <a:xfrm>
            <a:off x="7564316" y="5934808"/>
            <a:ext cx="4627684" cy="4044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1050" dirty="0"/>
              <a:t>By </a:t>
            </a:r>
            <a:r>
              <a:rPr lang="en-US" sz="1050" dirty="0" err="1"/>
              <a:t>BruceBlaus</a:t>
            </a:r>
            <a:r>
              <a:rPr lang="en-US" sz="1050" dirty="0"/>
              <a:t> - Own work, CC BY 3.0, </a:t>
            </a:r>
            <a:r>
              <a:rPr lang="en-US" sz="1050" dirty="0">
                <a:hlinkClick r:id="rId3"/>
              </a:rPr>
              <a:t>https://commons.wikimedia.org/w/index.php?curid=28761830</a:t>
            </a:r>
            <a:r>
              <a:rPr lang="en-US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38085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TF/Keras Dense Layer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## Start with an empty model</a:t>
            </a: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 = Sequential()</a:t>
            </a: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endParaRPr lang="en-US" dirty="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## Add a hidden layer</a:t>
            </a: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model.add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(Dense(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input_dim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=10 , activation=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 err="1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tanh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model.add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(Dense(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activation=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 err="1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tanh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endParaRPr lang="en-US" dirty="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## Add a hidden layer-- specify the dimension</a:t>
            </a: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model.add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(Dense(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activation=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'sigmoid'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05743E-F914-4635-AEA3-16F0F1CAD900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Wells Fargo Sans" panose="020B0503020203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Wells Fargo Sans" panose="020B0503020203020204" pitchFamily="34" charset="0"/>
              <a:ea typeface="+mn-ea"/>
              <a:cs typeface="+mn-cs"/>
            </a:endParaRPr>
          </a:p>
        </p:txBody>
      </p:sp>
      <p:sp>
        <p:nvSpPr>
          <p:cNvPr id="5" name="Google Shape;421;g80458d2d92_3_28"/>
          <p:cNvSpPr txBox="1"/>
          <p:nvPr/>
        </p:nvSpPr>
        <p:spPr>
          <a:xfrm>
            <a:off x="8150827" y="1792088"/>
            <a:ext cx="3652381" cy="1210350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Wells Fargo Sans" panose="020B0503020203020204" pitchFamily="34" charset="0"/>
                <a:ea typeface="+mn-ea"/>
                <a:cs typeface="+mn-cs"/>
              </a:rPr>
              <a:t>The first layer needs to specify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Wells Fargo Sans" panose="020B0503020203020204" pitchFamily="34" charset="0"/>
                <a:ea typeface="+mn-ea"/>
                <a:cs typeface="+mn-cs"/>
              </a:rPr>
              <a:t>number of predictors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Wells Fargo Sans" panose="020B0503020203020204" pitchFamily="34" charset="0"/>
                <a:ea typeface="+mn-ea"/>
                <a:cs typeface="+mn-cs"/>
              </a:rPr>
              <a:t>.  Elsewhere, TF/Keras will figure this out for you!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Wells Fargo Sans" panose="020B0503020203020204" pitchFamily="34" charset="0"/>
              <a:ea typeface="+mn-ea"/>
              <a:cs typeface="+mn-cs"/>
            </a:endParaRPr>
          </a:p>
        </p:txBody>
      </p:sp>
      <p:sp>
        <p:nvSpPr>
          <p:cNvPr id="6" name="Google Shape;422;g80458d2d92_3_28"/>
          <p:cNvSpPr txBox="1"/>
          <p:nvPr/>
        </p:nvSpPr>
        <p:spPr>
          <a:xfrm>
            <a:off x="7754427" y="3913730"/>
            <a:ext cx="4048781" cy="1446209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Wells Fargo Sans" panose="020B0503020203020204" pitchFamily="34" charset="0"/>
                <a:ea typeface="+mn-ea"/>
                <a:cs typeface="+mn-cs"/>
              </a:rPr>
              <a:t>Specify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Wells Fargo Sans" panose="020B0503020203020204" pitchFamily="34" charset="0"/>
                <a:ea typeface="+mn-ea"/>
                <a:cs typeface="+mn-cs"/>
              </a:rPr>
              <a:t>activation function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Wells Fargo Sans" panose="020B0503020203020204" pitchFamily="34" charset="0"/>
                <a:ea typeface="+mn-ea"/>
                <a:cs typeface="+mn-cs"/>
              </a:rPr>
              <a:t>for the neurons on that layer.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Wells Fargo Sans" panose="020B0503020203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Wells Fargo Sans" panose="020B0503020203020204" pitchFamily="34" charset="0"/>
                <a:ea typeface="+mn-ea"/>
                <a:cs typeface="+mn-cs"/>
              </a:rPr>
              <a:t>Options: ‘sigmoid,’ ‘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Wells Fargo Sans" panose="020B0503020203020204" pitchFamily="34" charset="0"/>
                <a:ea typeface="+mn-ea"/>
                <a:cs typeface="+mn-cs"/>
              </a:rPr>
              <a:t>tanh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Wells Fargo Sans" panose="020B0503020203020204" pitchFamily="34" charset="0"/>
                <a:ea typeface="+mn-ea"/>
                <a:cs typeface="+mn-cs"/>
              </a:rPr>
              <a:t>,’ ‘linear,’ ‘relu,’ etc.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Wells Fargo Sans" panose="020B0503020203020204" pitchFamily="34" charset="0"/>
              <a:ea typeface="+mn-ea"/>
              <a:cs typeface="+mn-cs"/>
            </a:endParaRPr>
          </a:p>
        </p:txBody>
      </p:sp>
      <p:sp>
        <p:nvSpPr>
          <p:cNvPr id="7" name="Google Shape;423;g80458d2d92_3_28"/>
          <p:cNvSpPr txBox="1"/>
          <p:nvPr/>
        </p:nvSpPr>
        <p:spPr>
          <a:xfrm>
            <a:off x="6792382" y="594580"/>
            <a:ext cx="3450843" cy="789171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Wells Fargo Sans" panose="020B0503020203020204" pitchFamily="34" charset="0"/>
                <a:ea typeface="+mn-ea"/>
                <a:cs typeface="+mn-cs"/>
              </a:rPr>
              <a:t>This is the number of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Wells Fargo Sans" panose="020B0503020203020204" pitchFamily="34" charset="0"/>
                <a:ea typeface="+mn-ea"/>
                <a:cs typeface="+mn-cs"/>
              </a:rPr>
              <a:t>neurons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Wells Fargo Sans" panose="020B0503020203020204" pitchFamily="34" charset="0"/>
                <a:ea typeface="+mn-ea"/>
                <a:cs typeface="+mn-cs"/>
              </a:rPr>
              <a:t> to include on that layer!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Wells Fargo Sans" panose="020B0503020203020204" pitchFamily="34" charset="0"/>
              <a:ea typeface="+mn-ea"/>
              <a:cs typeface="+mn-cs"/>
            </a:endParaRPr>
          </a:p>
        </p:txBody>
      </p:sp>
      <p:sp>
        <p:nvSpPr>
          <p:cNvPr id="8" name="Google Shape;424;g80458d2d92_3_28"/>
          <p:cNvSpPr txBox="1"/>
          <p:nvPr/>
        </p:nvSpPr>
        <p:spPr>
          <a:xfrm>
            <a:off x="2784577" y="5178783"/>
            <a:ext cx="4007805" cy="1340271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Wells Fargo Sans" panose="020B0503020203020204" pitchFamily="34" charset="0"/>
                <a:ea typeface="+mn-ea"/>
                <a:cs typeface="+mn-cs"/>
              </a:rPr>
              <a:t>Remember that the output should match the response.  Here, we have a binary response, so we use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Wells Fargo Sans" panose="020B0503020203020204" pitchFamily="34" charset="0"/>
                <a:ea typeface="+mn-ea"/>
                <a:cs typeface="+mn-cs"/>
              </a:rPr>
              <a:t>sigmoid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Wells Fargo Sans" panose="020B0503020203020204" pitchFamily="34" charset="0"/>
                <a:ea typeface="+mn-ea"/>
                <a:cs typeface="+mn-cs"/>
              </a:rPr>
              <a:t> activation function.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Wells Fargo Sans" panose="020B0503020203020204" pitchFamily="34" charset="0"/>
              <a:ea typeface="+mn-ea"/>
              <a:cs typeface="+mn-cs"/>
            </a:endParaRPr>
          </a:p>
        </p:txBody>
      </p:sp>
      <p:cxnSp>
        <p:nvCxnSpPr>
          <p:cNvPr id="9" name="Google Shape;425;g80458d2d92_3_28"/>
          <p:cNvCxnSpPr>
            <a:stCxn id="8" idx="0"/>
          </p:cNvCxnSpPr>
          <p:nvPr/>
        </p:nvCxnSpPr>
        <p:spPr>
          <a:xfrm flipH="1" flipV="1">
            <a:off x="4778757" y="4636751"/>
            <a:ext cx="9723" cy="542032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" name="Google Shape;426;g80458d2d92_3_28"/>
          <p:cNvCxnSpPr>
            <a:stCxn id="7" idx="1"/>
          </p:cNvCxnSpPr>
          <p:nvPr/>
        </p:nvCxnSpPr>
        <p:spPr>
          <a:xfrm flipH="1">
            <a:off x="2723746" y="989166"/>
            <a:ext cx="4068636" cy="2396060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" name="Google Shape;427;g80458d2d92_3_28"/>
          <p:cNvCxnSpPr>
            <a:stCxn id="7" idx="1"/>
          </p:cNvCxnSpPr>
          <p:nvPr/>
        </p:nvCxnSpPr>
        <p:spPr>
          <a:xfrm flipH="1">
            <a:off x="2723746" y="989166"/>
            <a:ext cx="4068636" cy="2065319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" name="Google Shape;428;g80458d2d92_3_28"/>
          <p:cNvCxnSpPr>
            <a:stCxn id="5" idx="1"/>
          </p:cNvCxnSpPr>
          <p:nvPr/>
        </p:nvCxnSpPr>
        <p:spPr>
          <a:xfrm flipH="1">
            <a:off x="4464996" y="2397263"/>
            <a:ext cx="3685831" cy="622853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" name="Google Shape;429;g80458d2d92_3_28"/>
          <p:cNvCxnSpPr>
            <a:stCxn id="6" idx="1"/>
          </p:cNvCxnSpPr>
          <p:nvPr/>
        </p:nvCxnSpPr>
        <p:spPr>
          <a:xfrm flipH="1" flipV="1">
            <a:off x="6595353" y="3252982"/>
            <a:ext cx="1159074" cy="1383853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" name="Google Shape;430;g80458d2d92_3_28"/>
          <p:cNvCxnSpPr>
            <a:stCxn id="6" idx="1"/>
          </p:cNvCxnSpPr>
          <p:nvPr/>
        </p:nvCxnSpPr>
        <p:spPr>
          <a:xfrm flipH="1" flipV="1">
            <a:off x="4810131" y="3599257"/>
            <a:ext cx="2944296" cy="1037578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44336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TF/Keras</a:t>
            </a:r>
            <a:br>
              <a:rPr lang="en-US" dirty="0"/>
            </a:br>
            <a:r>
              <a:rPr lang="en-US" sz="2000" dirty="0"/>
              <a:t>Compile and Fit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## Compile the model</a:t>
            </a: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model.</a:t>
            </a:r>
            <a:r>
              <a:rPr lang="en-US" dirty="0" err="1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compile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(optimizer=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 err="1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sgd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loss=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 err="1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binary_crossentropy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metrics=[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 err="1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acc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endParaRPr lang="en-US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## Fit the model</a:t>
            </a:r>
          </a:p>
          <a:p>
            <a:pPr marL="0" lvl="0" indent="0">
              <a:lnSpc>
                <a:spcPct val="135714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hst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nn_new.fit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(x, y, batch_size=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epochs=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250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verbose=</a:t>
            </a:r>
            <a:r>
              <a:rPr lang="en-US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05743E-F914-4635-AEA3-16F0F1CAD900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Wells Fargo Sans" panose="020B0503020203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Wells Fargo Sans" panose="020B0503020203020204" pitchFamily="34" charset="0"/>
              <a:ea typeface="+mn-ea"/>
              <a:cs typeface="+mn-cs"/>
            </a:endParaRPr>
          </a:p>
        </p:txBody>
      </p:sp>
      <p:sp>
        <p:nvSpPr>
          <p:cNvPr id="5" name="Google Shape;438;g80458d2d92_3_47"/>
          <p:cNvSpPr txBox="1"/>
          <p:nvPr/>
        </p:nvSpPr>
        <p:spPr>
          <a:xfrm>
            <a:off x="2777063" y="390003"/>
            <a:ext cx="3137354" cy="978426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Wells Fargo Sans" panose="020B0503020203020204" pitchFamily="34" charset="0"/>
                <a:ea typeface="+mn-ea"/>
                <a:cs typeface="+mn-cs"/>
              </a:rPr>
              <a:t>Choose an optimizer.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Wells Fargo Sans" panose="020B0503020203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Wells Fargo Sans" panose="020B0503020203020204" pitchFamily="34" charset="0"/>
                <a:ea typeface="+mn-ea"/>
                <a:cs typeface="+mn-cs"/>
              </a:rPr>
              <a:t>Good bets: ‘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Wells Fargo Sans" panose="020B0503020203020204" pitchFamily="34" charset="0"/>
                <a:ea typeface="+mn-ea"/>
                <a:cs typeface="+mn-cs"/>
              </a:rPr>
              <a:t>adam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Wells Fargo Sans" panose="020B0503020203020204" pitchFamily="34" charset="0"/>
                <a:ea typeface="+mn-ea"/>
                <a:cs typeface="+mn-cs"/>
              </a:rPr>
              <a:t>,’ ‘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Wells Fargo Sans" panose="020B0503020203020204" pitchFamily="34" charset="0"/>
                <a:ea typeface="+mn-ea"/>
                <a:cs typeface="+mn-cs"/>
              </a:rPr>
              <a:t>sgd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Wells Fargo Sans" panose="020B0503020203020204" pitchFamily="34" charset="0"/>
                <a:ea typeface="+mn-ea"/>
                <a:cs typeface="+mn-cs"/>
              </a:rPr>
              <a:t>’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Wells Fargo Sans" panose="020B0503020203020204" pitchFamily="34" charset="0"/>
              <a:ea typeface="+mn-ea"/>
              <a:cs typeface="+mn-cs"/>
            </a:endParaRPr>
          </a:p>
        </p:txBody>
      </p:sp>
      <p:sp>
        <p:nvSpPr>
          <p:cNvPr id="6" name="Google Shape;439;g80458d2d92_3_47"/>
          <p:cNvSpPr txBox="1"/>
          <p:nvPr/>
        </p:nvSpPr>
        <p:spPr>
          <a:xfrm>
            <a:off x="6843053" y="135386"/>
            <a:ext cx="4373587" cy="1366738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Wells Fargo Sans" panose="020B0503020203020204" pitchFamily="34" charset="0"/>
                <a:ea typeface="+mn-ea"/>
                <a:cs typeface="+mn-cs"/>
              </a:rPr>
              <a:t>Define an appropriate loss function for your response: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Wells Fargo Sans" panose="020B0503020203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Wells Fargo Sans" panose="020B0503020203020204" pitchFamily="34" charset="0"/>
                <a:ea typeface="+mn-ea"/>
                <a:cs typeface="+mn-cs"/>
              </a:rPr>
              <a:t>‘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71E28"/>
                </a:solidFill>
                <a:effectLst/>
                <a:uLnTx/>
                <a:uFillTx/>
                <a:latin typeface="Wells Fargo Sans" panose="020B0503020203020204" pitchFamily="34" charset="0"/>
                <a:ea typeface="+mn-ea"/>
                <a:cs typeface="+mn-cs"/>
              </a:rPr>
              <a:t>binary_crossentropy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Wells Fargo Sans" panose="020B0503020203020204" pitchFamily="34" charset="0"/>
                <a:ea typeface="+mn-ea"/>
                <a:cs typeface="+mn-cs"/>
              </a:rPr>
              <a:t>’ for binary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Wells Fargo Sans" panose="020B0503020203020204" pitchFamily="34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Wells Fargo Sans" panose="020B0503020203020204" pitchFamily="34" charset="0"/>
                <a:ea typeface="+mn-ea"/>
                <a:cs typeface="+mn-cs"/>
              </a:rPr>
              <a:t>‘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71E28"/>
                </a:solidFill>
                <a:effectLst/>
                <a:uLnTx/>
                <a:uFillTx/>
                <a:latin typeface="Wells Fargo Sans" panose="020B0503020203020204" pitchFamily="34" charset="0"/>
                <a:ea typeface="+mn-ea"/>
                <a:cs typeface="+mn-cs"/>
              </a:rPr>
              <a:t>mean_squared_error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Wells Fargo Sans" panose="020B0503020203020204" pitchFamily="34" charset="0"/>
                <a:ea typeface="+mn-ea"/>
                <a:cs typeface="+mn-cs"/>
              </a:rPr>
              <a:t>’ for continuous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Wells Fargo Sans" panose="020B0503020203020204" pitchFamily="34" charset="0"/>
              <a:ea typeface="+mn-ea"/>
              <a:cs typeface="+mn-cs"/>
            </a:endParaRPr>
          </a:p>
        </p:txBody>
      </p:sp>
      <p:sp>
        <p:nvSpPr>
          <p:cNvPr id="7" name="Google Shape;440;g80458d2d92_3_47"/>
          <p:cNvSpPr txBox="1"/>
          <p:nvPr/>
        </p:nvSpPr>
        <p:spPr>
          <a:xfrm>
            <a:off x="1245235" y="3926726"/>
            <a:ext cx="2543667" cy="1038269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Wells Fargo Sans" panose="020B0503020203020204" pitchFamily="34" charset="0"/>
                <a:ea typeface="+mn-ea"/>
                <a:cs typeface="+mn-cs"/>
              </a:rPr>
              <a:t>The data: first predictors, then response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Wells Fargo Sans" panose="020B0503020203020204" pitchFamily="34" charset="0"/>
              <a:ea typeface="+mn-ea"/>
              <a:cs typeface="+mn-cs"/>
            </a:endParaRPr>
          </a:p>
        </p:txBody>
      </p:sp>
      <p:sp>
        <p:nvSpPr>
          <p:cNvPr id="8" name="Google Shape;441;g80458d2d92_3_47"/>
          <p:cNvSpPr txBox="1"/>
          <p:nvPr/>
        </p:nvSpPr>
        <p:spPr>
          <a:xfrm>
            <a:off x="4345740" y="4208162"/>
            <a:ext cx="3517793" cy="1622780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Wells Fargo Sans" panose="020B0503020203020204" pitchFamily="34" charset="0"/>
                <a:ea typeface="+mn-ea"/>
                <a:cs typeface="+mn-cs"/>
              </a:rPr>
              <a:t>Batch Size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Wells Fargo Sans" panose="020B0503020203020204" pitchFamily="34" charset="0"/>
                <a:ea typeface="+mn-ea"/>
                <a:cs typeface="+mn-cs"/>
              </a:rPr>
              <a:t>: Number of observations to look at a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Wells Fargo Sans" panose="020B0503020203020204" pitchFamily="34" charset="0"/>
                <a:ea typeface="+mn-ea"/>
                <a:cs typeface="+mn-cs"/>
              </a:rPr>
            </a:b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Wells Fargo Sans" panose="020B0503020203020204" pitchFamily="34" charset="0"/>
                <a:ea typeface="+mn-ea"/>
                <a:cs typeface="+mn-cs"/>
              </a:rPr>
              <a:t>Epochs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Wells Fargo Sans" panose="020B0503020203020204" pitchFamily="34" charset="0"/>
                <a:ea typeface="+mn-ea"/>
                <a:cs typeface="+mn-cs"/>
              </a:rPr>
              <a:t>: How many times to look at the entire data set.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Wells Fargo Sans" panose="020B0503020203020204" pitchFamily="34" charset="0"/>
              <a:ea typeface="+mn-ea"/>
              <a:cs typeface="+mn-cs"/>
            </a:endParaRPr>
          </a:p>
        </p:txBody>
      </p:sp>
      <p:sp>
        <p:nvSpPr>
          <p:cNvPr id="9" name="Google Shape;442;g80458d2d92_3_47"/>
          <p:cNvSpPr txBox="1"/>
          <p:nvPr/>
        </p:nvSpPr>
        <p:spPr>
          <a:xfrm>
            <a:off x="8622881" y="2851026"/>
            <a:ext cx="3208214" cy="1075700"/>
          </a:xfrm>
          <a:prstGeom prst="rect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Wells Fargo Sans" panose="020B0503020203020204" pitchFamily="34" charset="0"/>
                <a:ea typeface="+mn-ea"/>
                <a:cs typeface="+mn-cs"/>
              </a:rPr>
              <a:t>Nature of processing updates.  Change to 1 for exciting updates!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Wells Fargo Sans" panose="020B0503020203020204" pitchFamily="34" charset="0"/>
              <a:ea typeface="+mn-ea"/>
              <a:cs typeface="+mn-cs"/>
            </a:endParaRPr>
          </a:p>
        </p:txBody>
      </p:sp>
      <p:cxnSp>
        <p:nvCxnSpPr>
          <p:cNvPr id="10" name="Google Shape;443;g80458d2d92_3_47"/>
          <p:cNvCxnSpPr>
            <a:stCxn id="5" idx="2"/>
          </p:cNvCxnSpPr>
          <p:nvPr/>
        </p:nvCxnSpPr>
        <p:spPr>
          <a:xfrm flipH="1">
            <a:off x="3803515" y="1368429"/>
            <a:ext cx="542225" cy="625741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" name="Google Shape;444;g80458d2d92_3_47"/>
          <p:cNvCxnSpPr>
            <a:stCxn id="6" idx="1"/>
          </p:cNvCxnSpPr>
          <p:nvPr/>
        </p:nvCxnSpPr>
        <p:spPr>
          <a:xfrm flipH="1">
            <a:off x="6548293" y="818755"/>
            <a:ext cx="294760" cy="1175415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" name="Google Shape;445;g80458d2d92_3_47"/>
          <p:cNvCxnSpPr>
            <a:stCxn id="7" idx="0"/>
          </p:cNvCxnSpPr>
          <p:nvPr/>
        </p:nvCxnSpPr>
        <p:spPr>
          <a:xfrm flipV="1">
            <a:off x="2517069" y="3247828"/>
            <a:ext cx="381317" cy="678898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" name="Google Shape;446;g80458d2d92_3_47"/>
          <p:cNvCxnSpPr>
            <a:stCxn id="8" idx="0"/>
          </p:cNvCxnSpPr>
          <p:nvPr/>
        </p:nvCxnSpPr>
        <p:spPr>
          <a:xfrm flipH="1" flipV="1">
            <a:off x="4828467" y="3255355"/>
            <a:ext cx="1276170" cy="952807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" name="Google Shape;447;g80458d2d92_3_47"/>
          <p:cNvCxnSpPr>
            <a:stCxn id="8" idx="0"/>
          </p:cNvCxnSpPr>
          <p:nvPr/>
        </p:nvCxnSpPr>
        <p:spPr>
          <a:xfrm flipV="1">
            <a:off x="6104637" y="3247828"/>
            <a:ext cx="89726" cy="960334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" name="Google Shape;448;g80458d2d92_3_47"/>
          <p:cNvCxnSpPr>
            <a:stCxn id="9" idx="1"/>
          </p:cNvCxnSpPr>
          <p:nvPr/>
        </p:nvCxnSpPr>
        <p:spPr>
          <a:xfrm flipH="1" flipV="1">
            <a:off x="7863533" y="3161489"/>
            <a:ext cx="759348" cy="227387"/>
          </a:xfrm>
          <a:prstGeom prst="straightConnector1">
            <a:avLst/>
          </a:prstGeom>
          <a:noFill/>
          <a:ln w="28575" cap="flat" cmpd="sng">
            <a:solidFill>
              <a:srgbClr val="D71E28"/>
            </a:solidFill>
            <a:prstDash val="solid"/>
            <a:round/>
            <a:headEnd type="none" w="med" len="med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44397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Flexibility of TF/Keras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Designed to be easy to use, but offers advanced users the flexibility they need.</a:t>
            </a:r>
          </a:p>
          <a:p>
            <a:r>
              <a:rPr lang="en-US" dirty="0"/>
              <a:t>Provides ways to customize:</a:t>
            </a:r>
          </a:p>
          <a:p>
            <a:pPr lvl="1"/>
            <a:r>
              <a:rPr lang="en-US" dirty="0"/>
              <a:t>Layers, including size and activation functions – </a:t>
            </a:r>
            <a:r>
              <a:rPr lang="en-US" b="1" dirty="0"/>
              <a:t>we will see other layer types in upcoming modules!</a:t>
            </a:r>
            <a:endParaRPr lang="en-US" dirty="0"/>
          </a:p>
          <a:p>
            <a:pPr lvl="1"/>
            <a:r>
              <a:rPr lang="en-US" dirty="0"/>
              <a:t>Advanced network structures (convolutional, recurrent network structures)</a:t>
            </a:r>
          </a:p>
          <a:p>
            <a:pPr lvl="1"/>
            <a:r>
              <a:rPr lang="en-US" dirty="0"/>
              <a:t>Optimizers (training algorithms)</a:t>
            </a:r>
          </a:p>
          <a:p>
            <a:pPr lvl="1"/>
            <a:r>
              <a:rPr lang="en-US" dirty="0"/>
              <a:t>Other network features</a:t>
            </a:r>
          </a:p>
          <a:p>
            <a:r>
              <a:rPr lang="en-US" dirty="0"/>
              <a:t>Most of these offer easy-to-use features, right out of the box, but are also easy to customize of needed.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05743E-F914-4635-AEA3-16F0F1CAD900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Wells Fargo Sans" panose="020B0503020203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Wells Fargo Sans" panose="020B05030202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30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Practical Considerations When Working with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05743E-F914-4635-AEA3-16F0F1CAD900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Wells Fargo Sans" panose="020B0503020203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Wells Fargo Sans" panose="020B05030202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880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for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Standardize</a:t>
                </a:r>
                <a:r>
                  <a:rPr lang="en-US" dirty="0"/>
                  <a:t> or </a:t>
                </a:r>
                <a:r>
                  <a:rPr lang="en-US" b="1" dirty="0"/>
                  <a:t>normalize</a:t>
                </a:r>
                <a:r>
                  <a:rPr lang="en-US" dirty="0"/>
                  <a:t>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before training</a:t>
                </a:r>
              </a:p>
              <a:p>
                <a:pPr lvl="1"/>
                <a:r>
                  <a:rPr lang="en-US" dirty="0"/>
                  <a:t>Avoids vanishing gradient problem</a:t>
                </a:r>
              </a:p>
              <a:p>
                <a:pPr lvl="1"/>
                <a:r>
                  <a:rPr lang="en-US" dirty="0"/>
                  <a:t>Can use minimum/maximum scaling or Gaussian (normal) standardization when large outliers are present</a:t>
                </a:r>
              </a:p>
              <a:p>
                <a:r>
                  <a:rPr lang="en-US" dirty="0"/>
                  <a:t>Create “dummy” or “indicator” variables from categorical variables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96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05743E-F914-4635-AEA3-16F0F1CAD900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Wells Fargo Sans" panose="020B0503020203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Wells Fargo Sans" panose="020B05030202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753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 to Make When Using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 structure and properties</a:t>
            </a:r>
          </a:p>
          <a:p>
            <a:pPr lvl="1"/>
            <a:r>
              <a:rPr lang="en-US" dirty="0"/>
              <a:t>How many </a:t>
            </a:r>
            <a:r>
              <a:rPr lang="en-US" b="1" dirty="0"/>
              <a:t>layers </a:t>
            </a:r>
            <a:r>
              <a:rPr lang="en-US" dirty="0"/>
              <a:t>will you use?</a:t>
            </a:r>
          </a:p>
          <a:p>
            <a:pPr lvl="1"/>
            <a:r>
              <a:rPr lang="en-US" dirty="0"/>
              <a:t>How many </a:t>
            </a:r>
            <a:r>
              <a:rPr lang="en-US" b="1" dirty="0"/>
              <a:t>nodes </a:t>
            </a:r>
            <a:r>
              <a:rPr lang="en-US" dirty="0"/>
              <a:t>will be found in each layer?</a:t>
            </a:r>
          </a:p>
          <a:p>
            <a:pPr lvl="1"/>
            <a:r>
              <a:rPr lang="en-US" dirty="0"/>
              <a:t>Which </a:t>
            </a:r>
            <a:r>
              <a:rPr lang="en-US" b="1" dirty="0"/>
              <a:t>activation function </a:t>
            </a:r>
            <a:r>
              <a:rPr lang="en-US" dirty="0"/>
              <a:t>will we use?</a:t>
            </a:r>
          </a:p>
          <a:p>
            <a:r>
              <a:rPr lang="en-US" dirty="0"/>
              <a:t>Train the network effectively</a:t>
            </a:r>
          </a:p>
          <a:p>
            <a:pPr lvl="1"/>
            <a:r>
              <a:rPr lang="en-US" dirty="0"/>
              <a:t>Which training algorithm will we choose? (Consider using an algorithm with </a:t>
            </a:r>
            <a:r>
              <a:rPr lang="en-US" b="1" dirty="0"/>
              <a:t>learning rate decay</a:t>
            </a:r>
            <a:r>
              <a:rPr lang="en-US" dirty="0"/>
              <a:t> like Adam)</a:t>
            </a:r>
          </a:p>
          <a:p>
            <a:pPr lvl="1"/>
            <a:r>
              <a:rPr lang="en-US" dirty="0"/>
              <a:t>Which </a:t>
            </a:r>
            <a:r>
              <a:rPr lang="en-US" b="1" dirty="0"/>
              <a:t>mini-batch</a:t>
            </a:r>
            <a:r>
              <a:rPr lang="en-US" dirty="0"/>
              <a:t> size will we use (Smaller batches can be slower and more volatile, but can help escape local minima/saddle points)</a:t>
            </a:r>
          </a:p>
          <a:p>
            <a:pPr lvl="1"/>
            <a:r>
              <a:rPr lang="en-US" dirty="0"/>
              <a:t>How long will we train the network (number of </a:t>
            </a:r>
            <a:r>
              <a:rPr lang="en-US" b="1" dirty="0"/>
              <a:t>epochs</a:t>
            </a:r>
            <a:r>
              <a:rPr lang="en-US" dirty="0"/>
              <a:t>)?</a:t>
            </a:r>
          </a:p>
          <a:p>
            <a:r>
              <a:rPr lang="en-US" dirty="0"/>
              <a:t>Avoid </a:t>
            </a:r>
            <a:r>
              <a:rPr lang="en-US" b="1" dirty="0"/>
              <a:t>overfitting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05743E-F914-4635-AEA3-16F0F1CAD900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Wells Fargo Sans" panose="020B0503020203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Wells Fargo Sans" panose="020B05030202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782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Neural networks are flexible models, with a (potentially) large number of parameters – </a:t>
            </a:r>
            <a:r>
              <a:rPr lang="en-US" b="1" dirty="0"/>
              <a:t>overfitting is a concern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Strategies to avoid overfitting in ANNs include</a:t>
            </a:r>
            <a:r>
              <a:rPr lang="en-US" dirty="0"/>
              <a:t>:</a:t>
            </a:r>
          </a:p>
          <a:p>
            <a:r>
              <a:rPr lang="en-US" dirty="0"/>
              <a:t>Multiple narrow layers vs. single wide layer</a:t>
            </a:r>
          </a:p>
          <a:p>
            <a:r>
              <a:rPr lang="en-US" dirty="0"/>
              <a:t>Weight </a:t>
            </a:r>
            <a:r>
              <a:rPr lang="en-US" b="1" dirty="0"/>
              <a:t>regularization</a:t>
            </a:r>
            <a:r>
              <a:rPr lang="en-US" dirty="0"/>
              <a:t>: penalizing large weights in the cost function</a:t>
            </a:r>
          </a:p>
          <a:p>
            <a:r>
              <a:rPr lang="en-US" b="1" dirty="0"/>
              <a:t>Dropout</a:t>
            </a:r>
            <a:r>
              <a:rPr lang="en-US" dirty="0"/>
              <a:t>: randomly set a fraction of neurons’ activations to 0 during training</a:t>
            </a:r>
          </a:p>
          <a:p>
            <a:pPr lvl="1"/>
            <a:r>
              <a:rPr lang="en-US" dirty="0"/>
              <a:t>Forces redundancy of neurons, and reduces neuron specialization</a:t>
            </a:r>
          </a:p>
          <a:p>
            <a:r>
              <a:rPr lang="en-US" b="1" dirty="0"/>
              <a:t>Early stopping </a:t>
            </a:r>
            <a:r>
              <a:rPr lang="en-US" dirty="0"/>
              <a:t>via a validation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05743E-F914-4635-AEA3-16F0F1CAD900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Wells Fargo Sans" panose="020B0503020203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Wells Fargo Sans" panose="020B05030202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221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to build some networks!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05743E-F914-4635-AEA3-16F0F1CAD900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Wells Fargo Sans" panose="020B0503020203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Wells Fargo Sans" panose="020B05030202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633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4D75C-F256-EF46-AFCE-F978653CD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Wrap-Up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A237E-E314-1B49-94B5-599EB9A67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Models discussed</a:t>
            </a:r>
          </a:p>
          <a:p>
            <a:pPr lvl="1"/>
            <a:r>
              <a:rPr lang="en-US" dirty="0"/>
              <a:t>Neural networks: single and multiple layers</a:t>
            </a:r>
          </a:p>
          <a:p>
            <a:r>
              <a:rPr lang="en-US" dirty="0"/>
              <a:t>Tools discussed</a:t>
            </a:r>
          </a:p>
          <a:p>
            <a:pPr lvl="1"/>
            <a:r>
              <a:rPr lang="en-US" dirty="0"/>
              <a:t>TensorFlow and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Examples discussed</a:t>
            </a:r>
          </a:p>
          <a:p>
            <a:pPr lvl="1"/>
            <a:r>
              <a:rPr lang="en-US" dirty="0"/>
              <a:t>Object recognition</a:t>
            </a:r>
          </a:p>
          <a:p>
            <a:pPr lvl="1"/>
            <a:r>
              <a:rPr lang="en-US" dirty="0"/>
              <a:t>AI playing video games</a:t>
            </a:r>
          </a:p>
          <a:p>
            <a:pPr lvl="1"/>
            <a:r>
              <a:rPr lang="en-US" dirty="0"/>
              <a:t>AI driving cars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59210-14D4-FD43-A7F8-96EE619703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05743E-F914-4635-AEA3-16F0F1CAD900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Wells Fargo Sans" panose="020B0503020203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Wells Fargo Sans" panose="020B05030202030202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1EF88F-D624-3B4C-B414-E307C5D8E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222" y="960120"/>
            <a:ext cx="34925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90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Artificial Neural Networks Today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87680" y="1600199"/>
            <a:ext cx="5364480" cy="429865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FF0000"/>
                </a:solidFill>
              </a:rPr>
              <a:t>AI Driving Cars</a:t>
            </a:r>
          </a:p>
          <a:p>
            <a:r>
              <a:rPr lang="en-US" sz="2000" dirty="0"/>
              <a:t>Self-driving vehicles are often powered by neural networks</a:t>
            </a:r>
          </a:p>
          <a:p>
            <a:r>
              <a:rPr lang="en-US" sz="2000" dirty="0"/>
              <a:t>Used to recognize objects on the road and to make decisions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4</a:t>
            </a:fld>
            <a:endParaRPr lang="en-US"/>
          </a:p>
        </p:txBody>
      </p:sp>
      <p:pic>
        <p:nvPicPr>
          <p:cNvPr id="11" name="Google Shape;111;p13" descr="https://cdn-images-1.medium.com/max/1400/0*K5r1brxlttVdaURx.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r="34034"/>
          <a:stretch/>
        </p:blipFill>
        <p:spPr>
          <a:xfrm>
            <a:off x="1383619" y="3338512"/>
            <a:ext cx="3436785" cy="32004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1986D44E-27D5-8348-A918-6DEC905E664F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</p:nvPr>
            </p:nvGraphicFramePr>
            <p:xfrm>
              <a:off x="6340475" y="1600200"/>
              <a:ext cx="5364163" cy="4572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9" name="Content Placeholder 8">
                <a:extLst>
                  <a:ext uri="{FF2B5EF4-FFF2-40B4-BE49-F238E27FC236}">
                    <a16:creationId xmlns:a16="http://schemas.microsoft.com/office/drawing/2014/main" id="{1986D44E-27D5-8348-A918-6DEC905E66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40475" y="1600200"/>
                <a:ext cx="5364163" cy="4572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E26C9ED-C4E0-1B43-AF8E-4D07B8F3C03F}"/>
              </a:ext>
            </a:extLst>
          </p:cNvPr>
          <p:cNvSpPr txBox="1"/>
          <p:nvPr/>
        </p:nvSpPr>
        <p:spPr>
          <a:xfrm>
            <a:off x="6463132" y="6242535"/>
            <a:ext cx="5118847" cy="6813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1200"/>
              </a:spcBef>
              <a:buSzPct val="100000"/>
              <a:buFont typeface="Wells Fargo Sans"/>
              <a:buChar char="•"/>
            </a:pPr>
            <a:r>
              <a:rPr lang="en-US" sz="1600" dirty="0"/>
              <a:t>Link to video: </a:t>
            </a:r>
            <a:r>
              <a:rPr lang="en-US" sz="1600" dirty="0">
                <a:hlinkClick r:id="rId5"/>
              </a:rPr>
              <a:t>https://www.youtube.com/watch?v=B8R148hFxPw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592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Artificial Neural Networks Today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743E-F914-4635-AEA3-16F0F1CAD900}" type="slidenum">
              <a:rPr lang="en-US" smtClean="0"/>
              <a:t>5</a:t>
            </a:fld>
            <a:endParaRPr lang="en-US"/>
          </a:p>
        </p:txBody>
      </p:sp>
      <p:sp>
        <p:nvSpPr>
          <p:cNvPr id="6" name="Content Placeholder 7"/>
          <p:cNvSpPr txBox="1">
            <a:spLocks/>
          </p:cNvSpPr>
          <p:nvPr/>
        </p:nvSpPr>
        <p:spPr>
          <a:xfrm>
            <a:off x="486832" y="1690688"/>
            <a:ext cx="5609167" cy="4161958"/>
          </a:xfrm>
          <a:prstGeom prst="rect">
            <a:avLst/>
          </a:prstGeom>
        </p:spPr>
        <p:txBody>
          <a:bodyPr vert="horz" lIns="0" tIns="0" rIns="0" bIns="0" spcCol="365760" rtlCol="0">
            <a:no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Wells Fargo Sans" panose="020B0503020203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5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7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015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4305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ells Fargo Sans" panose="020B0503020203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ells Fargo Sans" panose="020B0503020203020204" pitchFamily="34" charset="0"/>
              <a:buNone/>
            </a:pPr>
            <a:r>
              <a:rPr lang="en-US" sz="1800" b="1" dirty="0">
                <a:solidFill>
                  <a:srgbClr val="FF0000"/>
                </a:solidFill>
              </a:rPr>
              <a:t>AI Playing Go</a:t>
            </a:r>
          </a:p>
          <a:p>
            <a:r>
              <a:rPr lang="en-US" sz="1800" dirty="0"/>
              <a:t>Over a googol times as many board states as chess</a:t>
            </a:r>
          </a:p>
          <a:p>
            <a:r>
              <a:rPr lang="en-US" sz="1800" dirty="0"/>
              <a:t>Intuitive play</a:t>
            </a:r>
          </a:p>
          <a:p>
            <a:r>
              <a:rPr lang="en-US" sz="1800" dirty="0"/>
              <a:t>DeepMind defeated first ranked player </a:t>
            </a:r>
            <a:r>
              <a:rPr lang="en-US" sz="1800" dirty="0" err="1"/>
              <a:t>Ke</a:t>
            </a:r>
            <a:r>
              <a:rPr lang="en-US" sz="1800" dirty="0"/>
              <a:t> Jie in May 2017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5BB986-61B1-6345-BBFE-6E14EFEFA1E3}"/>
              </a:ext>
            </a:extLst>
          </p:cNvPr>
          <p:cNvSpPr txBox="1"/>
          <p:nvPr/>
        </p:nvSpPr>
        <p:spPr>
          <a:xfrm>
            <a:off x="6463132" y="6242535"/>
            <a:ext cx="5118847" cy="6813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1200"/>
              </a:spcBef>
              <a:buSzPct val="100000"/>
              <a:buFont typeface="Wells Fargo Sans"/>
              <a:buChar char="•"/>
            </a:pPr>
            <a:r>
              <a:rPr lang="en-US" sz="1600" dirty="0"/>
              <a:t>Link to video: </a:t>
            </a:r>
            <a:r>
              <a:rPr lang="en-US" sz="1600" dirty="0">
                <a:hlinkClick r:id="rId2"/>
              </a:rPr>
              <a:t>https://www.youtube.com/watch?v=SUbqykXVx0A</a:t>
            </a:r>
            <a:r>
              <a:rPr lang="en-US" sz="1600" dirty="0"/>
              <a:t> 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12" name="Content Placeholder 11">
                <a:extLst>
                  <a:ext uri="{FF2B5EF4-FFF2-40B4-BE49-F238E27FC236}">
                    <a16:creationId xmlns:a16="http://schemas.microsoft.com/office/drawing/2014/main" id="{7931B875-E3F2-894B-9650-7DC91BEEE108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</p:nvPr>
            </p:nvGraphicFramePr>
            <p:xfrm>
              <a:off x="6340475" y="1600200"/>
              <a:ext cx="5364163" cy="4572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12" name="Content Placeholder 11">
                <a:extLst>
                  <a:ext uri="{FF2B5EF4-FFF2-40B4-BE49-F238E27FC236}">
                    <a16:creationId xmlns:a16="http://schemas.microsoft.com/office/drawing/2014/main" id="{7931B875-E3F2-894B-9650-7DC91BEEE1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40475" y="1600200"/>
                <a:ext cx="5364163" cy="45720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666B2827-4C29-464E-9156-FFFBFDC59B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03" y="3726422"/>
            <a:ext cx="4917939" cy="240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2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Artificial Neural Networks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5181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FF0000"/>
                </a:solidFill>
              </a:rPr>
              <a:t>Reinforcement learning</a:t>
            </a:r>
          </a:p>
          <a:p>
            <a:r>
              <a:rPr lang="en-US" altLang="zh-CN" sz="2000" dirty="0"/>
              <a:t>Goal-oriented algorithms, which learn how to attain a complex objective (goal) or maximize along a particular dimension over many steps; for example, maximize the points won in a game over many moves.</a:t>
            </a:r>
            <a:endParaRPr lang="en-US" sz="2000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7F471EDE-A187-BE41-9902-EE16E11CAFB7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</p:nvPr>
            </p:nvGraphicFramePr>
            <p:xfrm>
              <a:off x="6340475" y="1600200"/>
              <a:ext cx="5364163" cy="4572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8" name="Content Placeholder 7">
                <a:extLst>
                  <a:ext uri="{FF2B5EF4-FFF2-40B4-BE49-F238E27FC236}">
                    <a16:creationId xmlns:a16="http://schemas.microsoft.com/office/drawing/2014/main" id="{7F471EDE-A187-BE41-9902-EE16E11CAF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40475" y="1600200"/>
                <a:ext cx="5364163" cy="4572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A381592-136F-D94D-B71E-CBD7B5AAE6B8}"/>
              </a:ext>
            </a:extLst>
          </p:cNvPr>
          <p:cNvSpPr txBox="1"/>
          <p:nvPr/>
        </p:nvSpPr>
        <p:spPr>
          <a:xfrm>
            <a:off x="6463132" y="6242535"/>
            <a:ext cx="5118847" cy="6813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1200"/>
              </a:spcBef>
              <a:buSzPct val="100000"/>
              <a:buFont typeface="Wells Fargo Sans"/>
              <a:buChar char="•"/>
            </a:pPr>
            <a:r>
              <a:rPr lang="en-US" sz="1600" dirty="0"/>
              <a:t>Link to video: </a:t>
            </a:r>
            <a:r>
              <a:rPr lang="en-US" sz="1600" dirty="0">
                <a:hlinkClick r:id="rId4"/>
              </a:rPr>
              <a:t>https://www.youtube.com/watch?v=qv6UVOQ0F44</a:t>
            </a:r>
            <a:r>
              <a:rPr lang="en-US" sz="1600" dirty="0"/>
              <a:t>  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635D63EE-DCA8-420D-83AD-02F9E39F87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6" y="3775869"/>
            <a:ext cx="5181600" cy="243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81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FCE96-7744-49C3-828A-A3452430B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362306"/>
            <a:ext cx="9440332" cy="114268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Example: Image Classification</a:t>
            </a:r>
            <a:endParaRPr lang="en-US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48E005-4ECC-4388-B394-CD30CA741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24" y="1504989"/>
            <a:ext cx="6240409" cy="53530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ADDB15-DF08-4977-9176-59D25BAE0C57}"/>
              </a:ext>
            </a:extLst>
          </p:cNvPr>
          <p:cNvSpPr txBox="1"/>
          <p:nvPr/>
        </p:nvSpPr>
        <p:spPr>
          <a:xfrm>
            <a:off x="6836931" y="1491503"/>
            <a:ext cx="496174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Here is a toy example to illustrate the application of </a:t>
            </a:r>
            <a:r>
              <a:rPr lang="en-US" sz="2000" dirty="0">
                <a:solidFill>
                  <a:srgbClr val="0070C0"/>
                </a:solidFill>
              </a:rPr>
              <a:t>deep neural network </a:t>
            </a:r>
            <a:r>
              <a:rPr lang="en-US" sz="2000" dirty="0"/>
              <a:t>on </a:t>
            </a:r>
            <a:r>
              <a:rPr lang="en-US" sz="2000" dirty="0">
                <a:solidFill>
                  <a:srgbClr val="FF0000"/>
                </a:solidFill>
              </a:rPr>
              <a:t>image classification</a:t>
            </a:r>
            <a:r>
              <a:rPr lang="en-US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inputs</a:t>
            </a:r>
            <a:r>
              <a:rPr lang="en-US" sz="2000" dirty="0"/>
              <a:t> are some images, and the </a:t>
            </a:r>
            <a:r>
              <a:rPr lang="en-US" sz="2000" dirty="0">
                <a:solidFill>
                  <a:srgbClr val="7030A0"/>
                </a:solidFill>
              </a:rPr>
              <a:t>output </a:t>
            </a:r>
            <a:r>
              <a:rPr lang="en-US" sz="2000" dirty="0"/>
              <a:t>is a class label of the major object in the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“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circle</a:t>
            </a:r>
            <a:r>
              <a:rPr lang="en-US" sz="2000" dirty="0"/>
              <a:t>” and “</a:t>
            </a:r>
            <a:r>
              <a:rPr lang="en-US" sz="2000" dirty="0">
                <a:solidFill>
                  <a:srgbClr val="7030A0"/>
                </a:solidFill>
              </a:rPr>
              <a:t>arrow</a:t>
            </a:r>
            <a:r>
              <a:rPr lang="en-US" sz="2000" dirty="0"/>
              <a:t>” plot is called computational graph which is used to demonstrate the architecture of neural network.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Each circle indicates a </a:t>
            </a:r>
            <a:r>
              <a:rPr lang="en-US" sz="2000" dirty="0">
                <a:solidFill>
                  <a:srgbClr val="0070C0"/>
                </a:solidFill>
              </a:rPr>
              <a:t>neuron</a:t>
            </a:r>
            <a:r>
              <a:rPr lang="en-US" sz="2000" dirty="0"/>
              <a:t> which is the basic unit in neural network. The arrows show the </a:t>
            </a:r>
            <a:r>
              <a:rPr lang="en-US" sz="2000" dirty="0">
                <a:solidFill>
                  <a:srgbClr val="FF0000"/>
                </a:solidFill>
              </a:rPr>
              <a:t>flow of information </a:t>
            </a:r>
            <a:r>
              <a:rPr lang="en-US" sz="2000" dirty="0"/>
              <a:t>in the network.</a:t>
            </a:r>
          </a:p>
        </p:txBody>
      </p:sp>
    </p:spTree>
    <p:extLst>
      <p:ext uri="{BB962C8B-B14F-4D97-AF65-F5344CB8AC3E}">
        <p14:creationId xmlns:p14="http://schemas.microsoft.com/office/powerpoint/2010/main" val="316591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FCE96-7744-49C3-828A-A3452430B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362306"/>
            <a:ext cx="9440332" cy="1142683"/>
          </a:xfrm>
        </p:spPr>
        <p:txBody>
          <a:bodyPr>
            <a:normAutofit/>
          </a:bodyPr>
          <a:lstStyle/>
          <a:p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Artificial Neuron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256BBE-4647-45B4-979F-7E0C41AD37D0}"/>
              </a:ext>
            </a:extLst>
          </p:cNvPr>
          <p:cNvSpPr txBox="1">
            <a:spLocks/>
          </p:cNvSpPr>
          <p:nvPr/>
        </p:nvSpPr>
        <p:spPr>
          <a:xfrm>
            <a:off x="990601" y="1504990"/>
            <a:ext cx="10719812" cy="14709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200" dirty="0">
                <a:solidFill>
                  <a:srgbClr val="0070C0"/>
                </a:solidFill>
              </a:rPr>
              <a:t>Neuron</a:t>
            </a:r>
            <a:r>
              <a:rPr lang="en-US" altLang="zh-CN" sz="2200" dirty="0"/>
              <a:t> is the basic unit of a neural network. It collects the information from multiple </a:t>
            </a:r>
            <a:r>
              <a:rPr lang="en-US" altLang="zh-CN" sz="2200" dirty="0">
                <a:solidFill>
                  <a:schemeClr val="accent2"/>
                </a:solidFill>
              </a:rPr>
              <a:t>inputs </a:t>
            </a:r>
            <a:r>
              <a:rPr lang="en-US" altLang="zh-CN" sz="2200" dirty="0"/>
              <a:t>and produce an </a:t>
            </a:r>
            <a:r>
              <a:rPr lang="en-US" altLang="zh-CN" sz="2200" dirty="0">
                <a:solidFill>
                  <a:srgbClr val="7030A0"/>
                </a:solidFill>
              </a:rPr>
              <a:t>output</a:t>
            </a:r>
            <a:r>
              <a:rPr lang="en-US" altLang="zh-CN" sz="2200" dirty="0"/>
              <a:t>. </a:t>
            </a:r>
          </a:p>
          <a:p>
            <a:r>
              <a:rPr lang="en-US" altLang="zh-CN" sz="2200" dirty="0"/>
              <a:t>A way you can think about the </a:t>
            </a:r>
            <a:r>
              <a:rPr lang="en-US" altLang="zh-CN" sz="2200" dirty="0">
                <a:solidFill>
                  <a:srgbClr val="0070C0"/>
                </a:solidFill>
              </a:rPr>
              <a:t>neuron</a:t>
            </a:r>
            <a:r>
              <a:rPr lang="en-US" altLang="zh-CN" sz="2200" dirty="0"/>
              <a:t> is that it's a device that makes decisions by weighing up evidence.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C0D305-FF99-4048-AC54-27776F9B0964}"/>
              </a:ext>
            </a:extLst>
          </p:cNvPr>
          <p:cNvSpPr txBox="1"/>
          <p:nvPr/>
        </p:nvSpPr>
        <p:spPr>
          <a:xfrm>
            <a:off x="990601" y="5442438"/>
            <a:ext cx="107198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200" dirty="0"/>
              <a:t>In the </a:t>
            </a:r>
            <a:r>
              <a:rPr lang="en-US" altLang="zh-CN" sz="2200" dirty="0">
                <a:solidFill>
                  <a:srgbClr val="7030A0"/>
                </a:solidFill>
              </a:rPr>
              <a:t>computational graph </a:t>
            </a:r>
            <a:r>
              <a:rPr lang="en-US" altLang="zh-CN" sz="2200" dirty="0"/>
              <a:t>the </a:t>
            </a:r>
            <a:r>
              <a:rPr lang="en-US" altLang="zh-CN" sz="2200" dirty="0">
                <a:solidFill>
                  <a:srgbClr val="0070C0"/>
                </a:solidFill>
              </a:rPr>
              <a:t>neurons</a:t>
            </a:r>
            <a:r>
              <a:rPr lang="en-US" altLang="zh-CN" sz="2200" dirty="0"/>
              <a:t> look like they have multiple outputs. In fact, they're still single output. The multiple output arrows are merely a useful way of indicating that the output from a </a:t>
            </a:r>
            <a:r>
              <a:rPr lang="en-US" altLang="zh-CN" sz="2200" dirty="0">
                <a:solidFill>
                  <a:srgbClr val="0070C0"/>
                </a:solidFill>
              </a:rPr>
              <a:t>neuron</a:t>
            </a:r>
            <a:r>
              <a:rPr lang="en-US" altLang="zh-CN" sz="2200" dirty="0"/>
              <a:t> is being used as the input to several other </a:t>
            </a:r>
            <a:r>
              <a:rPr lang="en-US" altLang="zh-CN" sz="2200" dirty="0">
                <a:solidFill>
                  <a:srgbClr val="0070C0"/>
                </a:solidFill>
              </a:rPr>
              <a:t>neurons</a:t>
            </a:r>
            <a:r>
              <a:rPr lang="en-US" altLang="zh-CN" sz="2200" dirty="0"/>
              <a:t>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01AEFE4-14F8-467B-83B2-626B771D5F6C}"/>
              </a:ext>
            </a:extLst>
          </p:cNvPr>
          <p:cNvSpPr/>
          <p:nvPr/>
        </p:nvSpPr>
        <p:spPr>
          <a:xfrm>
            <a:off x="5180075" y="3300984"/>
            <a:ext cx="1481328" cy="1481328"/>
          </a:xfrm>
          <a:prstGeom prst="ellipse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0E14842-4A5A-43C0-B79A-A55F059306DD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6661403" y="4041648"/>
            <a:ext cx="1028701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C37ED2-0B3A-4680-8651-3F82C1B8E0B6}"/>
              </a:ext>
            </a:extLst>
          </p:cNvPr>
          <p:cNvCxnSpPr>
            <a:cxnSpLocks/>
          </p:cNvCxnSpPr>
          <p:nvPr/>
        </p:nvCxnSpPr>
        <p:spPr>
          <a:xfrm>
            <a:off x="4242816" y="3429000"/>
            <a:ext cx="1005840" cy="38967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61F7B21-3480-4454-898F-1FAE755337E4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4242816" y="4041648"/>
            <a:ext cx="937259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812B0EB-C1B6-43D1-9F70-FFE784E7A823}"/>
              </a:ext>
            </a:extLst>
          </p:cNvPr>
          <p:cNvCxnSpPr>
            <a:cxnSpLocks/>
          </p:cNvCxnSpPr>
          <p:nvPr/>
        </p:nvCxnSpPr>
        <p:spPr>
          <a:xfrm flipV="1">
            <a:off x="4242816" y="4333960"/>
            <a:ext cx="1005840" cy="44835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8D364A7-3266-4713-AA16-F543575E2842}"/>
                  </a:ext>
                </a:extLst>
              </p:cNvPr>
              <p:cNvSpPr txBox="1"/>
              <p:nvPr/>
            </p:nvSpPr>
            <p:spPr>
              <a:xfrm>
                <a:off x="3648456" y="3174417"/>
                <a:ext cx="3977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8D364A7-3266-4713-AA16-F543575E2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456" y="3174417"/>
                <a:ext cx="397764" cy="461665"/>
              </a:xfrm>
              <a:prstGeom prst="rect">
                <a:avLst/>
              </a:prstGeom>
              <a:blipFill>
                <a:blip r:embed="rId2"/>
                <a:stretch>
                  <a:fillRect r="-12308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4C6630B-8FCB-4EB6-95E7-B942D8B423D3}"/>
                  </a:ext>
                </a:extLst>
              </p:cNvPr>
              <p:cNvSpPr txBox="1"/>
              <p:nvPr/>
            </p:nvSpPr>
            <p:spPr>
              <a:xfrm>
                <a:off x="3648456" y="3810815"/>
                <a:ext cx="3977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4C6630B-8FCB-4EB6-95E7-B942D8B42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456" y="3810815"/>
                <a:ext cx="397764" cy="461665"/>
              </a:xfrm>
              <a:prstGeom prst="rect">
                <a:avLst/>
              </a:prstGeom>
              <a:blipFill>
                <a:blip r:embed="rId3"/>
                <a:stretch>
                  <a:fillRect r="-13846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482559C-F1AB-477D-AD1F-5CE8CF27890F}"/>
                  </a:ext>
                </a:extLst>
              </p:cNvPr>
              <p:cNvSpPr txBox="1"/>
              <p:nvPr/>
            </p:nvSpPr>
            <p:spPr>
              <a:xfrm>
                <a:off x="3648456" y="4551479"/>
                <a:ext cx="3977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482559C-F1AB-477D-AD1F-5CE8CF278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456" y="4551479"/>
                <a:ext cx="397764" cy="461665"/>
              </a:xfrm>
              <a:prstGeom prst="rect">
                <a:avLst/>
              </a:prstGeom>
              <a:blipFill>
                <a:blip r:embed="rId4"/>
                <a:stretch>
                  <a:fillRect r="-13846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EE708E59-130A-431E-ADB3-5C996A305E54}"/>
              </a:ext>
            </a:extLst>
          </p:cNvPr>
          <p:cNvSpPr txBox="1"/>
          <p:nvPr/>
        </p:nvSpPr>
        <p:spPr>
          <a:xfrm>
            <a:off x="7795258" y="3799438"/>
            <a:ext cx="1117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Output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DD6A30-B61A-4C52-B0B1-22AA3A291B06}"/>
              </a:ext>
            </a:extLst>
          </p:cNvPr>
          <p:cNvSpPr txBox="1"/>
          <p:nvPr/>
        </p:nvSpPr>
        <p:spPr>
          <a:xfrm>
            <a:off x="5361811" y="3799437"/>
            <a:ext cx="1117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Neuron</a:t>
            </a:r>
          </a:p>
        </p:txBody>
      </p:sp>
    </p:spTree>
    <p:extLst>
      <p:ext uri="{BB962C8B-B14F-4D97-AF65-F5344CB8AC3E}">
        <p14:creationId xmlns:p14="http://schemas.microsoft.com/office/powerpoint/2010/main" val="191433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4" grpId="0"/>
      <p:bldP spid="25" grpId="0"/>
      <p:bldP spid="26" grpId="0"/>
      <p:bldP spid="27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FCE96-7744-49C3-828A-A3452430B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362306"/>
            <a:ext cx="9440332" cy="1142683"/>
          </a:xfrm>
        </p:spPr>
        <p:txBody>
          <a:bodyPr>
            <a:normAutofit/>
          </a:bodyPr>
          <a:lstStyle/>
          <a:p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4256BBE-4647-45B4-979F-7E0C41AD37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0601" y="1504989"/>
                <a:ext cx="10719812" cy="499070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000" dirty="0">
                    <a:solidFill>
                      <a:srgbClr val="FF0000"/>
                    </a:solidFill>
                  </a:rPr>
                  <a:t>Perceptron</a:t>
                </a:r>
                <a:r>
                  <a:rPr lang="en-US" altLang="zh-CN" sz="2000" dirty="0"/>
                  <a:t> was developed in the 1950s and 1960s to mimic the human decision rules. </a:t>
                </a:r>
                <a:r>
                  <a:rPr lang="en-US" altLang="zh-CN" sz="2000" dirty="0" err="1">
                    <a:solidFill>
                      <a:srgbClr val="FF0000"/>
                    </a:solidFill>
                  </a:rPr>
                  <a:t>Perceptrons</a:t>
                </a:r>
                <a:r>
                  <a:rPr lang="en-US" altLang="zh-CN" sz="2000" dirty="0"/>
                  <a:t> are considered as the first generation of </a:t>
                </a:r>
                <a:r>
                  <a:rPr lang="en-US" altLang="zh-CN" sz="2000" dirty="0">
                    <a:solidFill>
                      <a:srgbClr val="0070C0"/>
                    </a:solidFill>
                  </a:rPr>
                  <a:t>artificial neurons</a:t>
                </a:r>
                <a:r>
                  <a:rPr lang="en-US" altLang="zh-CN" sz="2000" dirty="0"/>
                  <a:t>.</a:t>
                </a:r>
              </a:p>
              <a:p>
                <a:endParaRPr lang="en-US" altLang="zh-CN" sz="2000" dirty="0">
                  <a:solidFill>
                    <a:srgbClr val="FF0000"/>
                  </a:solidFill>
                </a:endParaRPr>
              </a:p>
              <a:p>
                <a:r>
                  <a:rPr lang="en-US" altLang="zh-CN" sz="2000" dirty="0"/>
                  <a:t>Given some </a:t>
                </a:r>
                <a:r>
                  <a:rPr lang="en-US" altLang="zh-CN" sz="2000" dirty="0">
                    <a:solidFill>
                      <a:schemeClr val="accent2">
                        <a:lumMod val="75000"/>
                      </a:schemeClr>
                    </a:solidFill>
                  </a:rPr>
                  <a:t>binary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sz="2000" dirty="0"/>
                  <a:t>, a 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perceptron</a:t>
                </a:r>
                <a:r>
                  <a:rPr lang="en-US" altLang="zh-CN" sz="2000" dirty="0"/>
                  <a:t> uses real valued weights,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sz="2000" dirty="0"/>
                  <a:t>, to express the importance of the respective </a:t>
                </a:r>
                <a:r>
                  <a:rPr lang="en-US" altLang="zh-CN" sz="2000" dirty="0">
                    <a:solidFill>
                      <a:schemeClr val="accent2">
                        <a:lumMod val="75000"/>
                      </a:schemeClr>
                    </a:solidFill>
                  </a:rPr>
                  <a:t>inputs</a:t>
                </a:r>
                <a:r>
                  <a:rPr lang="en-US" altLang="zh-CN" sz="2000" dirty="0"/>
                  <a:t> to the </a:t>
                </a:r>
                <a:r>
                  <a:rPr lang="en-US" altLang="zh-CN" sz="2000" dirty="0">
                    <a:solidFill>
                      <a:srgbClr val="7030A0"/>
                    </a:solidFill>
                  </a:rPr>
                  <a:t>output</a:t>
                </a:r>
                <a:r>
                  <a:rPr lang="en-US" altLang="zh-CN" sz="2000" dirty="0"/>
                  <a:t>. </a:t>
                </a:r>
              </a:p>
              <a:p>
                <a:endParaRPr lang="en-US" altLang="zh-CN" sz="2000" dirty="0"/>
              </a:p>
              <a:p>
                <a:r>
                  <a:rPr lang="en-US" altLang="zh-CN" sz="2000" dirty="0"/>
                  <a:t>The 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perceptron</a:t>
                </a:r>
                <a:r>
                  <a:rPr lang="en-US" altLang="zh-CN" sz="2000" dirty="0"/>
                  <a:t>'s </a:t>
                </a:r>
                <a:r>
                  <a:rPr lang="en-US" altLang="zh-CN" sz="2000" dirty="0">
                    <a:solidFill>
                      <a:srgbClr val="7030A0"/>
                    </a:solidFill>
                  </a:rPr>
                  <a:t>output</a:t>
                </a:r>
                <a:r>
                  <a:rPr lang="en-US" altLang="zh-CN" sz="2000" dirty="0"/>
                  <a:t>,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2000" dirty="0"/>
                  <a:t> or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000" dirty="0"/>
                  <a:t>, is determined by whether the weighted sum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sz="2000" dirty="0"/>
                  <a:t> is less than or greater than some threshold value 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sz="2000" dirty="0"/>
                  <a:t>. </a:t>
                </a:r>
              </a:p>
              <a:p>
                <a:pPr marL="0" indent="0" algn="ctr">
                  <a:buNone/>
                </a:pPr>
                <a:r>
                  <a:rPr lang="en-US" altLang="zh-CN" sz="2000" b="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𝑂𝑢𝑡𝑝𝑢𝑡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nary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&lt;0,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≥0.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2000" dirty="0"/>
              </a:p>
              <a:p>
                <a:r>
                  <a:rPr lang="en-US" altLang="zh-CN" sz="2000" dirty="0"/>
                  <a:t>By varying the weights and the threshold, we can get different models of decision-making. Obviously, a single 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perceptron</a:t>
                </a:r>
                <a:r>
                  <a:rPr lang="en-US" altLang="zh-CN" sz="2000" dirty="0"/>
                  <a:t> isn't a complete model of human decision-making. However, it should seem plausible that a complex network of </a:t>
                </a:r>
                <a:r>
                  <a:rPr lang="en-US" altLang="zh-CN" sz="2000" dirty="0" err="1">
                    <a:solidFill>
                      <a:srgbClr val="FF0000"/>
                    </a:solidFill>
                  </a:rPr>
                  <a:t>perceptrons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000" dirty="0"/>
                  <a:t>could make quite subtle decisions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4256BBE-4647-45B4-979F-7E0C41AD3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1" y="1504989"/>
                <a:ext cx="10719812" cy="4990705"/>
              </a:xfrm>
              <a:prstGeom prst="rect">
                <a:avLst/>
              </a:prstGeom>
              <a:blipFill>
                <a:blip r:embed="rId2"/>
                <a:stretch>
                  <a:fillRect l="-512" t="-1343" r="-3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3319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ellsFargo">
  <a:themeElements>
    <a:clrScheme name="Wells Fargo 2020 Colors">
      <a:dk1>
        <a:srgbClr val="141414"/>
      </a:dk1>
      <a:lt1>
        <a:srgbClr val="FFFFFF"/>
      </a:lt1>
      <a:dk2>
        <a:srgbClr val="D71E28"/>
      </a:dk2>
      <a:lt2>
        <a:srgbClr val="F4F0ED"/>
      </a:lt2>
      <a:accent1>
        <a:srgbClr val="D73F26"/>
      </a:accent1>
      <a:accent2>
        <a:srgbClr val="AA1E87"/>
      </a:accent2>
      <a:accent3>
        <a:srgbClr val="EB691E"/>
      </a:accent3>
      <a:accent4>
        <a:srgbClr val="5A469B"/>
      </a:accent4>
      <a:accent5>
        <a:srgbClr val="C83255"/>
      </a:accent5>
      <a:accent6>
        <a:srgbClr val="823291"/>
      </a:accent6>
      <a:hlink>
        <a:srgbClr val="5A469B"/>
      </a:hlink>
      <a:folHlink>
        <a:srgbClr val="5A469B"/>
      </a:folHlink>
    </a:clrScheme>
    <a:fontScheme name="Wells Fargo 2020 Fonts">
      <a:majorFont>
        <a:latin typeface="Wells Fargo Sans Display" panose="020B0503020203020204" pitchFamily="34" charset="0"/>
        <a:ea typeface=""/>
        <a:cs typeface=""/>
      </a:majorFont>
      <a:minorFont>
        <a:latin typeface="Wells Fargo Sans" panose="020B0503020203020204" pitchFamily="34" charset="0"/>
        <a:ea typeface=""/>
        <a:cs typeface=""/>
      </a:minorFont>
    </a:fontScheme>
    <a:fmtScheme name="Wells Fargo 2020 Effects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27000" dist="63500" dir="2700000" algn="b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>
        <a:defPPr algn="ctr">
          <a:lnSpc>
            <a:spcPct val="100000"/>
          </a:lnSpc>
          <a:defRPr sz="1600"/>
        </a:defPPr>
      </a:lstStyle>
      <a:style>
        <a:lnRef idx="0">
          <a:srgbClr val="787070"/>
        </a:lnRef>
        <a:fillRef idx="1">
          <a:schemeClr val="accent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 cap="sq"/>
      </a:spPr>
      <a:bodyPr/>
      <a:lstStyle/>
      <a:style>
        <a:lnRef idx="1">
          <a:srgbClr val="787070"/>
        </a:lnRef>
        <a:fillRef idx="0">
          <a:schemeClr val="accent1"/>
        </a:fillRef>
        <a:effectRef idx="0">
          <a:schemeClr val="dk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71450" indent="-171450">
          <a:lnSpc>
            <a:spcPct val="100000"/>
          </a:lnSpc>
          <a:spcBef>
            <a:spcPts val="1200"/>
          </a:spcBef>
          <a:buSzPct val="100000"/>
          <a:buFont typeface="Wells Fargo Sans"/>
          <a:buChar char="•"/>
          <a:defRPr sz="1600"/>
        </a:defPPr>
      </a:lstStyle>
    </a:txDef>
  </a:objectDefaults>
  <a:extraClrSchemeLst/>
  <a:custClrLst>
    <a:custClr name="WF Red">
      <a:srgbClr val="D71E28"/>
    </a:custClr>
    <a:custClr name="WF Yellow">
      <a:srgbClr val="FFD100"/>
    </a:custClr>
    <a:custClr name="WF Yellow Tint 1">
      <a:srgbClr val="FFDF4C"/>
    </a:custClr>
    <a:custClr name="WF Yellow Tint 2">
      <a:srgbClr val="FFE87F"/>
    </a:custClr>
    <a:custClr name="WF Yellow Tint 3">
      <a:srgbClr val="FFF1B2"/>
    </a:custClr>
    <a:custClr name="WF Yellow Tint 4">
      <a:srgbClr val="FFF8D9"/>
    </a:custClr>
    <a:custClr name="WF Gray 1">
      <a:srgbClr val="3B3331"/>
    </a:custClr>
    <a:custClr name="WF Gray 2">
      <a:srgbClr val="787070"/>
    </a:custClr>
    <a:custClr name="WF Gray 3">
      <a:srgbClr val="B5ADAD"/>
    </a:custClr>
    <a:custClr name="WF Gray 4">
      <a:srgbClr val="F4F0ED"/>
    </a:custClr>
    <a:custClr name="WF Coral Dark 2">
      <a:srgbClr val="87190A"/>
    </a:custClr>
    <a:custClr name="WF Coral Dark 1">
      <a:srgbClr val="B42D19"/>
    </a:custClr>
    <a:custClr name="WF Coral">
      <a:srgbClr val="D73F26"/>
    </a:custClr>
    <a:custClr name="WF Coral Light 1">
      <a:srgbClr val="FF755E"/>
    </a:custClr>
    <a:custClr name="WF Coral Light 2">
      <a:srgbClr val="FFB1A6"/>
    </a:custClr>
    <a:custClr name="WF Purple Dark 2">
      <a:srgbClr val="640A4B"/>
    </a:custClr>
    <a:custClr name="WF Purple Dark 1">
      <a:srgbClr val="871469"/>
    </a:custClr>
    <a:custClr name="WF Purple">
      <a:srgbClr val="AA1E87"/>
    </a:custClr>
    <a:custClr name="WF Purple Light 1">
      <a:srgbClr val="D169B8"/>
    </a:custClr>
    <a:custClr name="WF Purple Light 2">
      <a:srgbClr val="F2A5DC"/>
    </a:custClr>
    <a:custClr name="WF Orange Dark 2">
      <a:srgbClr val="873100"/>
    </a:custClr>
    <a:custClr name="WF Orange Dark 1">
      <a:srgbClr val="A93E00"/>
    </a:custClr>
    <a:custClr name="WF Orange">
      <a:srgbClr val="EB691E"/>
    </a:custClr>
    <a:custClr name="WF Orange Light 1">
      <a:srgbClr val="FF9657"/>
    </a:custClr>
    <a:custClr name="WF Orange Light 2">
      <a:srgbClr val="FFC5A3"/>
    </a:custClr>
    <a:custClr name="WF Indigo Dark 2">
      <a:srgbClr val="352B6B"/>
    </a:custClr>
    <a:custClr name="WF Indigo Dark 1">
      <a:srgbClr val="463782"/>
    </a:custClr>
    <a:custClr name="WF Indigo">
      <a:srgbClr val="5A469B"/>
    </a:custClr>
    <a:custClr name="WF Indigo Light 1">
      <a:srgbClr val="9A89D9"/>
    </a:custClr>
    <a:custClr name="WF Indigo Light 2">
      <a:srgbClr val="BFB3F2"/>
    </a:custClr>
    <a:custClr name="WF Pink Dark 2">
      <a:srgbClr val="6E142D"/>
    </a:custClr>
    <a:custClr name="WF Pink Dark 1">
      <a:srgbClr val="9B2341"/>
    </a:custClr>
    <a:custClr name="WF Pink">
      <a:srgbClr val="C83255"/>
    </a:custClr>
    <a:custClr name="WF Pink Light 1">
      <a:srgbClr val="F26D91"/>
    </a:custClr>
    <a:custClr name="WF Pink Light 2">
      <a:srgbClr val="FFA6BE"/>
    </a:custClr>
    <a:custClr name="WF Violet Dark 2">
      <a:srgbClr val="5A1E64"/>
    </a:custClr>
    <a:custClr name="WF Violet Dark 1">
      <a:srgbClr val="64287D"/>
    </a:custClr>
    <a:custClr name="WF Violet">
      <a:srgbClr val="823291"/>
    </a:custClr>
    <a:custClr name="WF Violet Light 1">
      <a:srgbClr val="BB70CC"/>
    </a:custClr>
    <a:custClr name="WF Violet Light 2">
      <a:srgbClr val="E5A2F2"/>
    </a:custClr>
    <a:custClr name="Indicator Green">
      <a:srgbClr val="178757"/>
    </a:custClr>
  </a:custClrLst>
  <a:extLst>
    <a:ext uri="{05A4C25C-085E-4340-85A3-A5531E510DB2}">
      <thm15:themeFamily xmlns:thm15="http://schemas.microsoft.com/office/thememl/2012/main" name="WellsFargo" id="{377D85B2-B96A-435B-9397-BEC2E86389EE}" vid="{1AA2033B-53FE-48B1-A8E8-0E4A713A5E9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webextensions/webextension1.xml><?xml version="1.0" encoding="utf-8"?>
<we:webextension xmlns:we="http://schemas.microsoft.com/office/webextensions/webextension/2010/11" id="{8A0CC7B2-2759-384A-BD89-18DAEAF2E26F}">
  <we:reference id="wa104221182" version="3.3.0.0" store="en-US" storeType="OMEX"/>
  <we:alternateReferences>
    <we:reference id="WA104221182" version="3.3.0.0" store="WA104221182" storeType="OMEX"/>
  </we:alternateReferences>
  <we:properties>
    <we:property name="autoplay" value="0"/>
    <we:property name="endtime" value="0"/>
    <we:property name="starttime" value="0"/>
    <we:property name="vid" value="&quot;https://www.youtube.com/watch?v=B8R148hFxPw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060F6D78-4273-A043-ADD9-C41C79870D9C}">
  <we:reference id="wa104221182" version="3.3.0.0" store="en-US" storeType="OMEX"/>
  <we:alternateReferences>
    <we:reference id="WA104221182" version="3.3.0.0" store="WA104221182" storeType="OMEX"/>
  </we:alternateReferences>
  <we:properties>
    <we:property name="autoplay" value="0"/>
    <we:property name="endtime" value="0"/>
    <we:property name="starttime" value="0"/>
    <we:property name="vid" value="&quot;https://www.youtube.com/watch?v=SUbqykXVx0A&quot;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154E595F-8B93-CD4A-A10A-CE29F63EE605}">
  <we:reference id="wa104221182" version="3.3.0.0" store="en-US" storeType="OMEX"/>
  <we:alternateReferences>
    <we:reference id="WA104221182" version="3.3.0.0" store="WA104221182" storeType="OMEX"/>
  </we:alternateReferences>
  <we:properties>
    <we:property name="autoplay" value="0"/>
    <we:property name="endtime" value="0"/>
    <we:property name="starttime" value="0"/>
    <we:property name="vid" value="&quot;https://www.youtube.com/watch?v=qv6UVOQ0F44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4497</TotalTime>
  <Words>3478</Words>
  <Application>Microsoft Office PowerPoint</Application>
  <PresentationFormat>Widescreen</PresentationFormat>
  <Paragraphs>346</Paragraphs>
  <Slides>38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-apple-system</vt:lpstr>
      <vt:lpstr>Wells Fargo Sans</vt:lpstr>
      <vt:lpstr>Wells Fargo Sans Display</vt:lpstr>
      <vt:lpstr>Arial</vt:lpstr>
      <vt:lpstr>Calibri</vt:lpstr>
      <vt:lpstr>Calibri Light</vt:lpstr>
      <vt:lpstr>Cambria Math</vt:lpstr>
      <vt:lpstr>Courier New</vt:lpstr>
      <vt:lpstr>Open Sans</vt:lpstr>
      <vt:lpstr>Office Theme</vt:lpstr>
      <vt:lpstr>WellsFargo</vt:lpstr>
      <vt:lpstr>2021 Data Science Camp Artificial Neural Networks</vt:lpstr>
      <vt:lpstr>Outline</vt:lpstr>
      <vt:lpstr>Artificial Neural Networks</vt:lpstr>
      <vt:lpstr>Artificial Neural Networks Today</vt:lpstr>
      <vt:lpstr>Artificial Neural Networks Today</vt:lpstr>
      <vt:lpstr>Artificial Neural Networks Today</vt:lpstr>
      <vt:lpstr>Example: Image Classification</vt:lpstr>
      <vt:lpstr>Artificial Neuron</vt:lpstr>
      <vt:lpstr>Perceptron</vt:lpstr>
      <vt:lpstr>Issues of Perceptron</vt:lpstr>
      <vt:lpstr>Sigmoid Neuron</vt:lpstr>
      <vt:lpstr>Sigmoid Function</vt:lpstr>
      <vt:lpstr>Property of Sigmoid Function</vt:lpstr>
      <vt:lpstr>Property of Sigmoid Function (cont.)</vt:lpstr>
      <vt:lpstr>Some Activation Functions</vt:lpstr>
      <vt:lpstr>Connect Neurons to a Neural Network</vt:lpstr>
      <vt:lpstr>Design of Input and Output Layers</vt:lpstr>
      <vt:lpstr>Design of Hidden Layers</vt:lpstr>
      <vt:lpstr>Design of Hidden Layers</vt:lpstr>
      <vt:lpstr>Architecture of Feedforward Neural Network</vt:lpstr>
      <vt:lpstr>Cost Function</vt:lpstr>
      <vt:lpstr>Minimizing Cost Function</vt:lpstr>
      <vt:lpstr>Learning with Gradient Descent</vt:lpstr>
      <vt:lpstr>Back-Propagation</vt:lpstr>
      <vt:lpstr>Computational Graph</vt:lpstr>
      <vt:lpstr>PowerPoint Presentation</vt:lpstr>
      <vt:lpstr>Neural Networks with TensorFlow and Keras</vt:lpstr>
      <vt:lpstr>Working With TF/Keras</vt:lpstr>
      <vt:lpstr>Basic TF/Keras Model Fitting Procedure</vt:lpstr>
      <vt:lpstr>Overview of the TF/Keras Dense Layer Options</vt:lpstr>
      <vt:lpstr>TF/Keras Compile and Fit</vt:lpstr>
      <vt:lpstr>Flexibility of TF/Keras</vt:lpstr>
      <vt:lpstr>PowerPoint Presentation</vt:lpstr>
      <vt:lpstr>Data Preparation for Neural Networks</vt:lpstr>
      <vt:lpstr>Choice to Make When Using Neural Networks</vt:lpstr>
      <vt:lpstr>Overfitting</vt:lpstr>
      <vt:lpstr>PowerPoint Presentation</vt:lpstr>
      <vt:lpstr>Neural Networks Wrap-Up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 4/6250 Introduction to Robust Regression Methods</dc:title>
  <dc:creator>Yuan Ke</dc:creator>
  <cp:lastModifiedBy>Yuan Ke</cp:lastModifiedBy>
  <cp:revision>498</cp:revision>
  <dcterms:created xsi:type="dcterms:W3CDTF">2019-04-06T18:47:23Z</dcterms:created>
  <dcterms:modified xsi:type="dcterms:W3CDTF">2021-07-15T16:01:06Z</dcterms:modified>
</cp:coreProperties>
</file>